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56" r:id="rId3"/>
    <p:sldId id="258" r:id="rId4"/>
    <p:sldId id="259" r:id="rId5"/>
    <p:sldId id="260" r:id="rId6"/>
    <p:sldId id="263" r:id="rId7"/>
    <p:sldId id="264" r:id="rId8"/>
    <p:sldId id="265" r:id="rId9"/>
    <p:sldId id="261" r:id="rId10"/>
    <p:sldId id="271" r:id="rId11"/>
    <p:sldId id="269" r:id="rId12"/>
    <p:sldId id="268" r:id="rId13"/>
    <p:sldId id="270" r:id="rId14"/>
    <p:sldId id="272" r:id="rId15"/>
    <p:sldId id="273" r:id="rId16"/>
    <p:sldId id="274" r:id="rId17"/>
    <p:sldId id="279" r:id="rId18"/>
    <p:sldId id="276" r:id="rId19"/>
    <p:sldId id="277" r:id="rId20"/>
    <p:sldId id="278" r:id="rId21"/>
    <p:sldId id="275" r:id="rId22"/>
    <p:sldId id="262" r:id="rId23"/>
    <p:sldId id="2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8239" autoAdjust="0"/>
  </p:normalViewPr>
  <p:slideViewPr>
    <p:cSldViewPr>
      <p:cViewPr>
        <p:scale>
          <a:sx n="50" d="100"/>
          <a:sy n="50" d="100"/>
        </p:scale>
        <p:origin x="-1740" y="-85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97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99EA23A-D674-4492-AAFC-8DB0E23C8B01}" type="datetimeFigureOut">
              <a:rPr lang="en-US" smtClean="0"/>
              <a:pPr/>
              <a:t>8/26/2009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7188912-ECFA-4825-BAF2-3E9B90D539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681288-4F82-4289-94B4-9E3D409CF9F7}" type="datetimeFigureOut">
              <a:rPr lang="en-US" smtClean="0"/>
              <a:pPr/>
              <a:t>8/26/2009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554344-3CB3-4A85-918A-358560FD2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Anyone want</a:t>
            </a:r>
            <a:r>
              <a:rPr lang="en-US" sz="1400" baseline="0" dirty="0" smtClean="0"/>
              <a:t> to take a stab at the definition?  And it’s no fair to say the opposite of worst practices. (Pause) </a:t>
            </a:r>
          </a:p>
          <a:p>
            <a:r>
              <a:rPr lang="en-US" sz="1400" dirty="0" smtClean="0"/>
              <a:t>I</a:t>
            </a:r>
            <a:r>
              <a:rPr lang="en-US" sz="1400" baseline="0" dirty="0" smtClean="0"/>
              <a:t> appreciate your time in discussing these goals?</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7200"/>
            <a:ext cx="5588000" cy="4191000"/>
          </a:xfrm>
        </p:spPr>
      </p:sp>
      <p:sp>
        <p:nvSpPr>
          <p:cNvPr id="3" name="Notes Placeholder 2"/>
          <p:cNvSpPr>
            <a:spLocks noGrp="1"/>
          </p:cNvSpPr>
          <p:nvPr>
            <p:ph type="body" idx="1"/>
          </p:nvPr>
        </p:nvSpPr>
        <p:spPr>
          <a:xfrm>
            <a:off x="381000" y="4953000"/>
            <a:ext cx="5928360" cy="3646170"/>
          </a:xfrm>
        </p:spPr>
        <p:txBody>
          <a:bodyPr>
            <a:normAutofit/>
          </a:bodyPr>
          <a:lstStyle/>
          <a:p>
            <a:r>
              <a:rPr lang="en-US" sz="1400" dirty="0" smtClean="0"/>
              <a:t>The other two areas are general workflow patterns, and lastly, and quite honestly, probably the most important – knowledge sharing.  Again, I am only cover 8 general best practice areas, but the Workflow Toolkit has over 100 tips.</a:t>
            </a:r>
            <a:endParaRPr lang="en-US" sz="1400" baseline="0" dirty="0" smtClean="0"/>
          </a:p>
          <a:p>
            <a:endParaRPr lang="en-US" sz="1400" baseline="0" dirty="0" smtClean="0"/>
          </a:p>
          <a:p>
            <a:endParaRPr lang="en-US" sz="1400" baseline="0" dirty="0" smtClean="0"/>
          </a:p>
          <a:p>
            <a:r>
              <a:rPr lang="en-US" sz="1400" i="1" dirty="0" smtClean="0"/>
              <a:t>Communicate with vendors… Don’t adopt problems – most can be solved. – report problems with vendors, etc. People change – get over it. Libraries have lots of books, and often carry a lot of baggage - this shouldn’t get in the way with our users, but it does – seek cooperative solutions</a:t>
            </a:r>
            <a:r>
              <a:rPr lang="en-US" sz="1400" i="1" baseline="0" dirty="0" smtClean="0"/>
              <a:t> might want to know exist.  </a:t>
            </a:r>
          </a:p>
          <a:p>
            <a:endParaRPr lang="en-US" sz="1400" i="1" dirty="0" smtClean="0"/>
          </a:p>
          <a:p>
            <a:r>
              <a:rPr lang="en-US" sz="1400" i="1" dirty="0" smtClean="0"/>
              <a:t>Now for the details of the top 8…</a:t>
            </a:r>
            <a:endParaRPr lang="en-US" sz="1400" i="1"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04800"/>
            <a:ext cx="4648200" cy="3486150"/>
          </a:xfrm>
        </p:spPr>
      </p:sp>
      <p:sp>
        <p:nvSpPr>
          <p:cNvPr id="3" name="Notes Placeholder 2"/>
          <p:cNvSpPr>
            <a:spLocks noGrp="1"/>
          </p:cNvSpPr>
          <p:nvPr>
            <p:ph type="body" idx="1"/>
          </p:nvPr>
        </p:nvSpPr>
        <p:spPr>
          <a:xfrm>
            <a:off x="304800" y="4572000"/>
            <a:ext cx="6477000" cy="4027170"/>
          </a:xfrm>
        </p:spPr>
        <p:txBody>
          <a:bodyPr>
            <a:normAutofit/>
          </a:bodyPr>
          <a:lstStyle/>
          <a:p>
            <a:r>
              <a:rPr lang="en-US" sz="1500" dirty="0" smtClean="0"/>
              <a:t>OCLC</a:t>
            </a:r>
            <a:r>
              <a:rPr lang="en-US" sz="1500" baseline="0" dirty="0" smtClean="0"/>
              <a:t> Direct Request automatically sends ILL requests to other libraries – it works if either the ISBN or OCLC# is present in the request, which is the bulk of requests received these days, thanks to </a:t>
            </a:r>
            <a:r>
              <a:rPr lang="en-US" sz="1500" baseline="0" dirty="0" err="1" smtClean="0"/>
              <a:t>OpenURL</a:t>
            </a:r>
            <a:r>
              <a:rPr lang="en-US" sz="1500" baseline="0" dirty="0" smtClean="0"/>
              <a:t> linked databases.    </a:t>
            </a:r>
            <a:endParaRPr lang="en-US" sz="1500" baseline="0" dirty="0" smtClean="0"/>
          </a:p>
          <a:p>
            <a:endParaRPr lang="en-US" sz="1500" dirty="0" smtClean="0"/>
          </a:p>
          <a:p>
            <a:r>
              <a:rPr lang="en-US" sz="1500" dirty="0" smtClean="0"/>
              <a:t>There </a:t>
            </a:r>
            <a:r>
              <a:rPr lang="en-US" sz="1500" dirty="0" smtClean="0"/>
              <a:t>are many ways to control this feature, by publication date, don’t let requests for items you own go (since 10-15% of ILL requests are for materials your library owns), and depending on how liberal you are with the settings, you can un-mediate over 50% of your book requests.  Anyone not like that idea?  </a:t>
            </a:r>
            <a:endParaRPr lang="en-US" sz="1500" dirty="0" smtClean="0"/>
          </a:p>
          <a:p>
            <a:endParaRPr lang="en-US" sz="1500" dirty="0" smtClean="0"/>
          </a:p>
          <a:p>
            <a:r>
              <a:rPr lang="en-US" sz="1500" dirty="0" smtClean="0"/>
              <a:t>Would </a:t>
            </a:r>
            <a:r>
              <a:rPr lang="en-US" sz="1500" dirty="0" smtClean="0"/>
              <a:t>it surprise anyone to hear some libraries have this feature very restricted to the point of useless, and others intentionally don’t turn it on.</a:t>
            </a:r>
          </a:p>
          <a:p>
            <a:r>
              <a:rPr lang="en-US" dirty="0" smtClean="0"/>
              <a:t>http://toolkit.idsproject.org/doku.php?id=borrowing:directrequest</a:t>
            </a:r>
          </a:p>
        </p:txBody>
      </p:sp>
      <p:sp>
        <p:nvSpPr>
          <p:cNvPr id="4" name="Slide Number Placeholder 3"/>
          <p:cNvSpPr>
            <a:spLocks noGrp="1"/>
          </p:cNvSpPr>
          <p:nvPr>
            <p:ph type="sldNum" sz="quarter" idx="10"/>
          </p:nvPr>
        </p:nvSpPr>
        <p:spPr/>
        <p:txBody>
          <a:bodyPr/>
          <a:lstStyle/>
          <a:p>
            <a:fld id="{00554344-3CB3-4A85-918A-358560FD22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674783" cy="4256087"/>
          </a:xfrm>
        </p:spPr>
      </p:sp>
      <p:sp>
        <p:nvSpPr>
          <p:cNvPr id="3" name="Notes Placeholder 2"/>
          <p:cNvSpPr>
            <a:spLocks noGrp="1"/>
          </p:cNvSpPr>
          <p:nvPr>
            <p:ph type="body" idx="1"/>
          </p:nvPr>
        </p:nvSpPr>
        <p:spPr>
          <a:xfrm>
            <a:off x="701040" y="5486400"/>
            <a:ext cx="5608320" cy="3112770"/>
          </a:xfrm>
        </p:spPr>
        <p:txBody>
          <a:bodyPr>
            <a:normAutofit/>
          </a:bodyPr>
          <a:lstStyle/>
          <a:p>
            <a:r>
              <a:rPr lang="en-US" sz="1400" dirty="0" smtClean="0"/>
              <a:t>So what are the benefits…  </a:t>
            </a:r>
          </a:p>
          <a:p>
            <a:r>
              <a:rPr lang="en-US" sz="1400" dirty="0" smtClean="0"/>
              <a:t>Almost 1 day spent before the request was</a:t>
            </a:r>
            <a:r>
              <a:rPr lang="en-US" sz="1400" baseline="0" dirty="0" smtClean="0"/>
              <a:t> sent off to the lending library.</a:t>
            </a:r>
          </a:p>
          <a:p>
            <a:r>
              <a:rPr lang="en-US" sz="1400" dirty="0" smtClean="0"/>
              <a:t>Why would a library not optimize the use of Direct Request – common misconceptions and control.</a:t>
            </a:r>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5486400" cy="4114800"/>
          </a:xfrm>
        </p:spPr>
      </p:sp>
      <p:sp>
        <p:nvSpPr>
          <p:cNvPr id="3" name="Notes Placeholder 2"/>
          <p:cNvSpPr>
            <a:spLocks noGrp="1"/>
          </p:cNvSpPr>
          <p:nvPr>
            <p:ph type="body" idx="1"/>
          </p:nvPr>
        </p:nvSpPr>
        <p:spPr>
          <a:xfrm>
            <a:off x="381000" y="4572000"/>
            <a:ext cx="6248400" cy="4027170"/>
          </a:xfrm>
        </p:spPr>
        <p:txBody>
          <a:bodyPr>
            <a:normAutofit/>
          </a:bodyPr>
          <a:lstStyle/>
          <a:p>
            <a:r>
              <a:rPr lang="en-US" sz="1500" dirty="0" smtClean="0"/>
              <a:t>In order for Direct Request to work well, and</a:t>
            </a:r>
            <a:r>
              <a:rPr lang="en-US" sz="1500" baseline="0" dirty="0" smtClean="0"/>
              <a:t> I would argue, to run ILL operations effectively and reduce cost, having a robust </a:t>
            </a:r>
            <a:r>
              <a:rPr lang="en-US" sz="1500" dirty="0" smtClean="0"/>
              <a:t>Custom Holdings is essential.  This feature is simple a prioritized listing of all the library OCLC symbols in hierarchical groups.  The more symbols, and higher degree of differentiation, the better performance for mediated and unmediated ILL requesting</a:t>
            </a:r>
            <a:r>
              <a:rPr lang="en-US" sz="1500" dirty="0" smtClean="0"/>
              <a:t>.</a:t>
            </a:r>
          </a:p>
          <a:p>
            <a:endParaRPr lang="en-US" sz="1500" dirty="0" smtClean="0"/>
          </a:p>
          <a:p>
            <a:r>
              <a:rPr lang="en-US" sz="1500" dirty="0" smtClean="0"/>
              <a:t>Often libraries spend little time on these, rarely update them, and that is why we added ours to the toolkit, updating them again this year, because why only revise them for us, share the benefits of our work is good practice.</a:t>
            </a:r>
          </a:p>
          <a:p>
            <a:r>
              <a:rPr lang="en-US" dirty="0" smtClean="0"/>
              <a:t>http://toolkit.idsproject.org/doku.php?id=borrowing:customholdings</a:t>
            </a:r>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228600"/>
            <a:ext cx="5969000" cy="4476750"/>
          </a:xfrm>
        </p:spPr>
      </p:sp>
      <p:sp>
        <p:nvSpPr>
          <p:cNvPr id="3" name="Notes Placeholder 2"/>
          <p:cNvSpPr>
            <a:spLocks noGrp="1"/>
          </p:cNvSpPr>
          <p:nvPr>
            <p:ph type="body" idx="1"/>
          </p:nvPr>
        </p:nvSpPr>
        <p:spPr>
          <a:xfrm>
            <a:off x="381000" y="5257800"/>
            <a:ext cx="6248400" cy="3341370"/>
          </a:xfrm>
        </p:spPr>
        <p:txBody>
          <a:bodyPr>
            <a:normAutofit/>
          </a:bodyPr>
          <a:lstStyle/>
          <a:p>
            <a:r>
              <a:rPr lang="en-US" sz="1400" dirty="0" smtClean="0"/>
              <a:t>Explain…</a:t>
            </a:r>
          </a:p>
          <a:p>
            <a:r>
              <a:rPr lang="en-US" sz="1400" dirty="0" smtClean="0"/>
              <a:t>I</a:t>
            </a:r>
            <a:r>
              <a:rPr lang="en-US" sz="1400" baseline="0" dirty="0" smtClean="0"/>
              <a:t> will  combine my talk about Best Practice #3 ALIAS and #4 Odyssey Trusted Sender…</a:t>
            </a:r>
          </a:p>
          <a:p>
            <a:r>
              <a:rPr lang="en-US" sz="1400" baseline="0" dirty="0" smtClean="0"/>
              <a:t>Dustin &amp; Curtis – Atlas; OCLC: http://www.oclc.org/news/releases/200929.htm </a:t>
            </a:r>
          </a:p>
          <a:p>
            <a:r>
              <a:rPr lang="en-US" sz="1400" baseline="0" dirty="0" smtClean="0"/>
              <a:t>The clunky mediated way – now automated – except for copyright clearance.  </a:t>
            </a:r>
          </a:p>
          <a:p>
            <a:r>
              <a:rPr lang="en-US" sz="1400" baseline="0" dirty="0" smtClean="0"/>
              <a:t>CLICK </a:t>
            </a:r>
          </a:p>
          <a:p>
            <a:r>
              <a:rPr lang="en-US" sz="1400" baseline="0" dirty="0" smtClean="0"/>
              <a:t>Copyright clearance mediation should only be required if an article is published within 5 years, provided your library uses a copyright clearance bypass routing rule that is available at the toolkit – and from looking at the ALIAS turnaround time data, it appears the difference between libraries that have such a rule differ by about 15 hours.</a:t>
            </a:r>
          </a:p>
        </p:txBody>
      </p:sp>
      <p:sp>
        <p:nvSpPr>
          <p:cNvPr id="4" name="Slide Number Placeholder 3"/>
          <p:cNvSpPr>
            <a:spLocks noGrp="1"/>
          </p:cNvSpPr>
          <p:nvPr>
            <p:ph type="sldNum" sz="quarter" idx="10"/>
          </p:nvPr>
        </p:nvSpPr>
        <p:spPr/>
        <p:txBody>
          <a:bodyPr/>
          <a:lstStyle/>
          <a:p>
            <a:fld id="{00554344-3CB3-4A85-918A-358560FD227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5369983" cy="4027487"/>
          </a:xfrm>
        </p:spPr>
      </p:sp>
      <p:sp>
        <p:nvSpPr>
          <p:cNvPr id="3" name="Notes Placeholder 2"/>
          <p:cNvSpPr>
            <a:spLocks noGrp="1"/>
          </p:cNvSpPr>
          <p:nvPr>
            <p:ph type="body" idx="1"/>
          </p:nvPr>
        </p:nvSpPr>
        <p:spPr>
          <a:xfrm>
            <a:off x="381000" y="4953000"/>
            <a:ext cx="6248400" cy="3646170"/>
          </a:xfrm>
        </p:spPr>
        <p:txBody>
          <a:bodyPr>
            <a:normAutofit/>
          </a:bodyPr>
          <a:lstStyle/>
          <a:p>
            <a:pPr marL="232943" indent="-232943">
              <a:buAutoNum type="arabicPeriod"/>
            </a:pPr>
            <a:r>
              <a:rPr lang="en-US" sz="1400" dirty="0" smtClean="0"/>
              <a:t>Explain what Odyssey Trusted Sender</a:t>
            </a:r>
            <a:r>
              <a:rPr lang="en-US" sz="1400" baseline="0" dirty="0" smtClean="0"/>
              <a:t> is and CLICK to see request.</a:t>
            </a:r>
          </a:p>
          <a:p>
            <a:pPr marL="232943" indent="-232943">
              <a:buAutoNum type="arabicPeriod"/>
            </a:pPr>
            <a:r>
              <a:rPr lang="en-US" sz="1400" baseline="0" dirty="0" smtClean="0"/>
              <a:t>ALIAS and Odyssey Trusted Sender work together to </a:t>
            </a:r>
            <a:r>
              <a:rPr lang="en-US" sz="1400" baseline="0" dirty="0" err="1" smtClean="0"/>
              <a:t>unmediate</a:t>
            </a:r>
            <a:r>
              <a:rPr lang="en-US" sz="1400" baseline="0" dirty="0" smtClean="0"/>
              <a:t> processes – and the results…</a:t>
            </a:r>
          </a:p>
          <a:p>
            <a:pPr marL="232943" indent="-232943">
              <a:buAutoNum type="arabicPeriod"/>
            </a:pPr>
            <a:r>
              <a:rPr lang="en-US" sz="1400" baseline="0" dirty="0" smtClean="0"/>
              <a:t>A really good set of articles filled within 2 hours.  However, if you look at TPAM, most articles are filled within our benchmark of 48 hours.</a:t>
            </a:r>
          </a:p>
          <a:p>
            <a:pPr marL="232943" indent="-232943">
              <a:buAutoNum type="arabicPeriod"/>
            </a:pPr>
            <a:r>
              <a:rPr lang="en-US" sz="1400" baseline="0" dirty="0" smtClean="0"/>
              <a:t>Benefits to unmediated request processing seem obvious, but auto detection of your own holdings is a significant reduction in staff processing time considering that 1 out of every 10 requests is for materials held locally.  Add to that, ALIAS, unlike any other systems, prioritizes electronic journal holdings before print journal holdings, and you have significant decrease in turnaround times.</a:t>
            </a:r>
          </a:p>
          <a:p>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457200"/>
            <a:ext cx="5979583" cy="4484687"/>
          </a:xfrm>
        </p:spPr>
      </p:sp>
      <p:sp>
        <p:nvSpPr>
          <p:cNvPr id="3" name="Notes Placeholder 2"/>
          <p:cNvSpPr>
            <a:spLocks noGrp="1"/>
          </p:cNvSpPr>
          <p:nvPr>
            <p:ph type="body" idx="1"/>
          </p:nvPr>
        </p:nvSpPr>
        <p:spPr>
          <a:xfrm>
            <a:off x="701040" y="6172200"/>
            <a:ext cx="5608320" cy="2426970"/>
          </a:xfrm>
        </p:spPr>
        <p:txBody>
          <a:bodyPr>
            <a:normAutofit/>
          </a:bodyPr>
          <a:lstStyle/>
          <a:p>
            <a:r>
              <a:rPr lang="en-US" sz="1400" i="1" dirty="0" smtClean="0"/>
              <a:t>Explain the feedback</a:t>
            </a:r>
            <a:r>
              <a:rPr lang="en-US" sz="1400" i="1" baseline="0" dirty="0" smtClean="0"/>
              <a:t> that a library hasn’t maintained Serials Solutions holdings, so libraries are noticing that a lending library is cancelling many of their requests.  Libraries adding</a:t>
            </a:r>
            <a:r>
              <a:rPr lang="en-US" sz="1400" i="1" dirty="0" smtClean="0"/>
              <a:t> electronic holdings in OCLC by hand, etc.</a:t>
            </a:r>
            <a:endParaRPr lang="en-US" sz="1400"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5268383" cy="3951287"/>
          </a:xfrm>
        </p:spPr>
      </p:sp>
      <p:sp>
        <p:nvSpPr>
          <p:cNvPr id="3" name="Notes Placeholder 2"/>
          <p:cNvSpPr>
            <a:spLocks noGrp="1"/>
          </p:cNvSpPr>
          <p:nvPr>
            <p:ph type="body" idx="1"/>
          </p:nvPr>
        </p:nvSpPr>
        <p:spPr>
          <a:xfrm>
            <a:off x="701040" y="5257800"/>
            <a:ext cx="5608320" cy="3341370"/>
          </a:xfrm>
        </p:spPr>
        <p:txBody>
          <a:bodyPr>
            <a:normAutofit/>
          </a:bodyPr>
          <a:lstStyle/>
          <a:p>
            <a:r>
              <a:rPr lang="en-US" sz="1400" dirty="0" smtClean="0"/>
              <a:t>Toolkit has a section on making lending of articles from electronic journals as easy as possible.  We are all hoping that by ILLiad 8.1, importing PDFs would work, but until that happens, you have to either print the article and then scan the article – recycling the article; or simply convert the article using a few options outlined in the Toolkit.</a:t>
            </a:r>
          </a:p>
          <a:p>
            <a:r>
              <a:rPr lang="en-US" sz="1400" dirty="0" smtClean="0"/>
              <a:t>What do you save besides staff time…  </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33400"/>
            <a:ext cx="5877983" cy="4408487"/>
          </a:xfrm>
        </p:spPr>
      </p:sp>
      <p:sp>
        <p:nvSpPr>
          <p:cNvPr id="3" name="Notes Placeholder 2"/>
          <p:cNvSpPr>
            <a:spLocks noGrp="1"/>
          </p:cNvSpPr>
          <p:nvPr>
            <p:ph type="body" idx="1"/>
          </p:nvPr>
        </p:nvSpPr>
        <p:spPr>
          <a:xfrm>
            <a:off x="457200" y="5638800"/>
            <a:ext cx="6172200" cy="2960370"/>
          </a:xfrm>
        </p:spPr>
        <p:txBody>
          <a:bodyPr>
            <a:normAutofit/>
          </a:bodyPr>
          <a:lstStyle/>
          <a:p>
            <a:r>
              <a:rPr lang="en-US" sz="1400" dirty="0" smtClean="0"/>
              <a:t>Once estimate</a:t>
            </a:r>
            <a:r>
              <a:rPr lang="en-US" sz="1400" baseline="0" dirty="0" smtClean="0"/>
              <a:t> for p</a:t>
            </a:r>
            <a:r>
              <a:rPr lang="en-US" sz="1400" dirty="0" smtClean="0"/>
              <a:t>rinting</a:t>
            </a:r>
            <a:r>
              <a:rPr lang="en-US" sz="1400" baseline="0" dirty="0" smtClean="0"/>
              <a:t> charges roughly 1 to 3 cents per page, if we take that, multiply by the number of articles </a:t>
            </a:r>
            <a:endParaRPr lang="en-US" sz="1400" dirty="0" smtClean="0"/>
          </a:p>
          <a:p>
            <a:r>
              <a:rPr lang="en-US" sz="1400" dirty="0" smtClean="0"/>
              <a:t>While the cost may seem small, it is growing, and that really doesn’t add the cost of new fusers, staff time, and the need for multiple scanners.  So, saving staff time, and carbon footprint</a:t>
            </a:r>
            <a:r>
              <a:rPr lang="en-US" sz="1400" baseline="0" dirty="0" smtClean="0"/>
              <a:t> and cost aside, article conversion just make sense.  Similarly, batching the article processing delivery does too using Odyssey Helper, but as I mentioned, I am not going to go into all the workflow</a:t>
            </a:r>
            <a:r>
              <a:rPr lang="en-US" sz="1400" dirty="0" smtClean="0"/>
              <a:t> </a:t>
            </a:r>
            <a:r>
              <a:rPr lang="en-US" sz="1400" baseline="0" dirty="0" smtClean="0"/>
              <a:t>details – and if you are fascinated by process, I am certain your staff</a:t>
            </a:r>
            <a:r>
              <a:rPr lang="en-US" sz="1400" dirty="0" smtClean="0"/>
              <a:t> would be happy to have you take a tour</a:t>
            </a:r>
            <a:r>
              <a:rPr lang="en-US" sz="1400" baseline="0" dirty="0" smtClean="0"/>
              <a:t>.</a:t>
            </a:r>
          </a:p>
          <a:p>
            <a:endParaRPr lang="en-US" dirty="0" smtClean="0"/>
          </a:p>
          <a:p>
            <a:r>
              <a:rPr lang="en-US" dirty="0" smtClean="0"/>
              <a:t>Xerox Office products: http://www.office.xerox.com/latest/OPBFS-13.PDF </a:t>
            </a:r>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81000"/>
            <a:ext cx="5689600" cy="4267200"/>
          </a:xfrm>
        </p:spPr>
      </p:sp>
      <p:sp>
        <p:nvSpPr>
          <p:cNvPr id="3" name="Notes Placeholder 2"/>
          <p:cNvSpPr>
            <a:spLocks noGrp="1"/>
          </p:cNvSpPr>
          <p:nvPr>
            <p:ph type="body" idx="1"/>
          </p:nvPr>
        </p:nvSpPr>
        <p:spPr>
          <a:xfrm>
            <a:off x="304800" y="5410200"/>
            <a:ext cx="6324600" cy="3188970"/>
          </a:xfrm>
        </p:spPr>
        <p:txBody>
          <a:bodyPr>
            <a:normAutofit/>
          </a:bodyPr>
          <a:lstStyle/>
          <a:p>
            <a:r>
              <a:rPr lang="en-US" sz="1400" dirty="0" smtClean="0"/>
              <a:t>If there is </a:t>
            </a:r>
            <a:r>
              <a:rPr lang="en-US" sz="1400" b="1" dirty="0" smtClean="0"/>
              <a:t>a pattern you don’t like – fix it</a:t>
            </a:r>
            <a:r>
              <a:rPr lang="en-US" sz="1400" dirty="0" smtClean="0"/>
              <a:t>; recognize costly ones and eliminate it.   Imagine printing out and filing a paper backup of every transaction in ILLiad – which is designed with backups, etc. in mind.  </a:t>
            </a:r>
          </a:p>
          <a:p>
            <a:r>
              <a:rPr lang="en-US" sz="1400" dirty="0" smtClean="0"/>
              <a:t>Does this seem like a duh list?  PAUSE If so, great, then you probably have something to talk about with your staff, because these are common.  Every library has probably at least one of these – from a recent consultation of a library that really knows how to use ILLiad, my 36 page report contained 102 recommendations </a:t>
            </a:r>
            <a:r>
              <a:rPr lang="en-US" sz="1400" dirty="0" smtClean="0"/>
              <a:t>and </a:t>
            </a:r>
            <a:r>
              <a:rPr lang="en-US" sz="1400" dirty="0" smtClean="0"/>
              <a:t>tips.  </a:t>
            </a:r>
          </a:p>
          <a:p>
            <a:endParaRPr lang="en-US" sz="1400" dirty="0" smtClean="0"/>
          </a:p>
          <a:p>
            <a:r>
              <a:rPr lang="en-US" sz="1400" dirty="0" smtClean="0"/>
              <a:t>No process just because – shipping label printing, no paper files, no hand written notes, etc.  Eliminate clunky extra steps – often, if there is a will there is a Workflow Toolkit way – or there will be (yes, you can ask for solutions)</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US" sz="1400" dirty="0" smtClean="0"/>
              <a:t>Everyone</a:t>
            </a:r>
            <a:r>
              <a:rPr lang="en-US" sz="1400" baseline="0" dirty="0" smtClean="0"/>
              <a:t> comfortable with this definition of best practices – anyone want to add anything?  </a:t>
            </a:r>
          </a:p>
          <a:p>
            <a:pPr marL="232943" indent="-232943"/>
            <a:r>
              <a:rPr lang="en-US" sz="1400" baseline="0" dirty="0" smtClean="0"/>
              <a:t>Does the definition of Best Practice have any similarities to the IDS Project?  </a:t>
            </a:r>
          </a:p>
          <a:p>
            <a:pPr marL="232943" indent="-232943"/>
            <a:r>
              <a:rPr lang="en-US" sz="1400" baseline="0" dirty="0" smtClean="0"/>
              <a:t>CLICK</a:t>
            </a:r>
          </a:p>
          <a:p>
            <a:pPr marL="232943" indent="-232943"/>
            <a:r>
              <a:rPr lang="en-US" sz="1400" baseline="0" dirty="0" smtClean="0"/>
              <a:t>2. Although not stated, the IDS Project goals appear to parallel the meaning or objectives of best practices.  That said, what may be most challenging with best practices, is making them practical, identifiable, acceptable, and shared.  </a:t>
            </a:r>
            <a:r>
              <a:rPr lang="en-US" sz="1400" baseline="0" dirty="0" smtClean="0"/>
              <a:t>Do we identify quirky and irritating things about our workflow?  In </a:t>
            </a:r>
            <a:r>
              <a:rPr lang="en-US" sz="1400" baseline="0" dirty="0" smtClean="0"/>
              <a:t>terms of </a:t>
            </a:r>
            <a:r>
              <a:rPr lang="en-US" sz="1400" baseline="0" dirty="0" smtClean="0"/>
              <a:t>benefits of looking for best practices… </a:t>
            </a:r>
            <a:r>
              <a:rPr lang="en-US" sz="1400" baseline="0" dirty="0" smtClean="0"/>
              <a:t>- CLICK</a:t>
            </a:r>
          </a:p>
        </p:txBody>
      </p:sp>
      <p:sp>
        <p:nvSpPr>
          <p:cNvPr id="4" name="Slide Number Placeholder 3"/>
          <p:cNvSpPr>
            <a:spLocks noGrp="1"/>
          </p:cNvSpPr>
          <p:nvPr>
            <p:ph type="sldNum" sz="quarter" idx="10"/>
          </p:nvPr>
        </p:nvSpPr>
        <p:spPr/>
        <p:txBody>
          <a:bodyPr/>
          <a:lstStyle/>
          <a:p>
            <a:fld id="{00554344-3CB3-4A85-918A-358560FD22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81000"/>
            <a:ext cx="5689599" cy="4267199"/>
          </a:xfrm>
        </p:spPr>
      </p:sp>
      <p:sp>
        <p:nvSpPr>
          <p:cNvPr id="3" name="Notes Placeholder 2"/>
          <p:cNvSpPr>
            <a:spLocks noGrp="1"/>
          </p:cNvSpPr>
          <p:nvPr>
            <p:ph type="body" idx="1"/>
          </p:nvPr>
        </p:nvSpPr>
        <p:spPr>
          <a:xfrm>
            <a:off x="228600" y="4800600"/>
            <a:ext cx="6553200" cy="3798570"/>
          </a:xfrm>
        </p:spPr>
        <p:txBody>
          <a:bodyPr>
            <a:noAutofit/>
          </a:bodyPr>
          <a:lstStyle/>
          <a:p>
            <a:r>
              <a:rPr lang="en-US" sz="1400" dirty="0" smtClean="0"/>
              <a:t>1. Explain MARC</a:t>
            </a:r>
            <a:r>
              <a:rPr lang="en-US" sz="1400" baseline="0" dirty="0" smtClean="0"/>
              <a:t> Training.</a:t>
            </a:r>
          </a:p>
          <a:p>
            <a:r>
              <a:rPr lang="en-US" sz="1400" baseline="0" dirty="0" smtClean="0"/>
              <a:t>2. Explain workflow tours.</a:t>
            </a:r>
          </a:p>
          <a:p>
            <a:r>
              <a:rPr lang="en-US" sz="1400" baseline="0" dirty="0" smtClean="0"/>
              <a:t>3. Many people aren’t asking for support because they often live through annoying problems, or they don’t think their enhancement will be implemented.  Although OCLC and Atlas know my laundry list of suggestions is huge, they have implemented many.</a:t>
            </a:r>
          </a:p>
          <a:p>
            <a:r>
              <a:rPr lang="en-US" sz="1400" baseline="0" dirty="0" smtClean="0"/>
              <a:t>4. Share ideas – too many of us think we don’t have anything to contribute, but I have visited over 50 ILLiad libraries and seen that in each workflow, yes, room for improvement, but also something cool and something I learned at each.</a:t>
            </a:r>
          </a:p>
          <a:p>
            <a:r>
              <a:rPr lang="en-US" sz="1400" baseline="0" dirty="0" smtClean="0"/>
              <a:t>5. I must say that although we all feel like we know our business, the reality is that each shop can benefit from a discussion with other libraries, and the mentor program, although structured to provide support for new IDS Project libraries, are discussing how to work with all libraries that may want to review suggestions from the toolkit, or just exchange notes about workflow.</a:t>
            </a:r>
          </a:p>
          <a:p>
            <a:r>
              <a:rPr lang="en-US" sz="1400" baseline="0" dirty="0" smtClean="0"/>
              <a:t>6. Are there any other suggestions for becoming active with best practices within the project?</a:t>
            </a:r>
            <a:endParaRPr lang="en-US" sz="1400" b="1" baseline="0" dirty="0" smtClean="0"/>
          </a:p>
          <a:p>
            <a:r>
              <a:rPr lang="en-US" sz="1400" b="1" baseline="0" dirty="0" smtClean="0"/>
              <a:t>7. That leads me to you – how can you all help? Role? (PAIR UP for 10 minutes to provide top 2 answers)</a:t>
            </a:r>
            <a:endParaRPr lang="en-US" sz="1400" b="1"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What</a:t>
            </a:r>
            <a:r>
              <a:rPr lang="en-US" sz="1400" baseline="0" dirty="0" smtClean="0"/>
              <a:t> other best practices do you see on the horizon for libraries – and what is administration’s role with promoting best practices</a:t>
            </a:r>
            <a:r>
              <a:rPr lang="en-US" sz="1400" dirty="0" smtClean="0"/>
              <a:t> is an important goal for this successful project.  While a unified community of trust and support seems like a cute saying, we are showing that by participating today, tomorrow and each day.  Thank you for your participation</a:t>
            </a:r>
            <a:r>
              <a:rPr lang="en-US" sz="1400" dirty="0" smtClean="0"/>
              <a:t>.</a:t>
            </a:r>
          </a:p>
          <a:p>
            <a:endParaRPr lang="en-US" sz="1400" dirty="0" smtClean="0"/>
          </a:p>
          <a:p>
            <a:r>
              <a:rPr lang="en-US" sz="1400" dirty="0" smtClean="0"/>
              <a:t>Attendee feedback: </a:t>
            </a:r>
          </a:p>
          <a:p>
            <a:pPr>
              <a:buFont typeface="Arial" pitchFamily="34" charset="0"/>
              <a:buChar char="•"/>
            </a:pPr>
            <a:r>
              <a:rPr lang="en-US" sz="1400" dirty="0" smtClean="0"/>
              <a:t>Create an IDS Admin listserv</a:t>
            </a:r>
          </a:p>
          <a:p>
            <a:pPr>
              <a:buFont typeface="Arial" pitchFamily="34" charset="0"/>
              <a:buChar char="•"/>
            </a:pPr>
            <a:r>
              <a:rPr lang="en-US" sz="1400" dirty="0" smtClean="0"/>
              <a:t>Identify best practices with checklist is a great idea</a:t>
            </a:r>
          </a:p>
          <a:p>
            <a:pPr>
              <a:buFont typeface="Arial" pitchFamily="34" charset="0"/>
              <a:buChar char="•"/>
            </a:pPr>
            <a:r>
              <a:rPr lang="en-US" sz="1400" dirty="0" smtClean="0"/>
              <a:t>Send out reminder to check TPAM – send out snapshots of TPAM analysis each end of semester.</a:t>
            </a:r>
          </a:p>
          <a:p>
            <a:pPr>
              <a:buFont typeface="Arial" pitchFamily="34" charset="0"/>
              <a:buChar char="•"/>
            </a:pPr>
            <a:r>
              <a:rPr lang="en-US" sz="1400" dirty="0" smtClean="0"/>
              <a:t>Build in rewards.</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554344-3CB3-4A85-918A-358560FD227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Best Practice Checklist – word document</a:t>
            </a:r>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09600"/>
            <a:ext cx="4648200" cy="3486150"/>
          </a:xfrm>
        </p:spPr>
      </p:sp>
      <p:sp>
        <p:nvSpPr>
          <p:cNvPr id="3" name="Notes Placeholder 2"/>
          <p:cNvSpPr>
            <a:spLocks noGrp="1"/>
          </p:cNvSpPr>
          <p:nvPr>
            <p:ph type="body" idx="1"/>
          </p:nvPr>
        </p:nvSpPr>
        <p:spPr/>
        <p:txBody>
          <a:bodyPr>
            <a:normAutofit/>
          </a:bodyPr>
          <a:lstStyle/>
          <a:p>
            <a:r>
              <a:rPr lang="en-US" sz="1400" dirty="0" smtClean="0"/>
              <a:t>What makes best practices useful to libraries?  Pause</a:t>
            </a:r>
            <a:r>
              <a:rPr lang="en-US" sz="1400" baseline="0" dirty="0" smtClean="0"/>
              <a:t> – or CLICK (Any that aren’t up there?)</a:t>
            </a:r>
          </a:p>
          <a:p>
            <a:endParaRPr lang="en-US" sz="1400" baseline="0" dirty="0" smtClean="0"/>
          </a:p>
          <a:p>
            <a:r>
              <a:rPr lang="en-US" sz="1400" baseline="0" dirty="0" smtClean="0"/>
              <a:t>So if we agree on the definition and we agree generally on the usefulness of best practices, then…</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304800" y="3733800"/>
            <a:ext cx="6172200" cy="4865370"/>
          </a:xfrm>
          <a:solidFill>
            <a:schemeClr val="bg1"/>
          </a:solidFill>
        </p:spPr>
        <p:txBody>
          <a:bodyPr>
            <a:normAutofit/>
          </a:bodyPr>
          <a:lstStyle/>
          <a:p>
            <a:r>
              <a:rPr lang="en-US" sz="1400" dirty="0" smtClean="0"/>
              <a:t>How do you know</a:t>
            </a:r>
            <a:r>
              <a:rPr lang="en-US" sz="1400" baseline="0" dirty="0" smtClean="0"/>
              <a:t> what is or isn’t a best practice?  </a:t>
            </a:r>
            <a:r>
              <a:rPr lang="en-US" sz="1400" dirty="0" smtClean="0"/>
              <a:t> Is</a:t>
            </a:r>
            <a:r>
              <a:rPr lang="en-US" sz="1400" baseline="0" dirty="0" smtClean="0"/>
              <a:t> there an easy answer here, say what is a worst practice? </a:t>
            </a:r>
            <a:endParaRPr lang="en-US" sz="1400" baseline="0" dirty="0" smtClean="0"/>
          </a:p>
          <a:p>
            <a:endParaRPr lang="en-US" sz="1400" dirty="0" smtClean="0"/>
          </a:p>
          <a:p>
            <a:r>
              <a:rPr lang="en-US" sz="1400" b="1" baseline="0" dirty="0" smtClean="0"/>
              <a:t>What makes </a:t>
            </a:r>
            <a:r>
              <a:rPr lang="en-US" sz="1400" b="1" dirty="0" smtClean="0"/>
              <a:t>best practice recognition</a:t>
            </a:r>
            <a:r>
              <a:rPr lang="en-US" sz="1400" b="1" baseline="0" dirty="0" smtClean="0"/>
              <a:t> a tough </a:t>
            </a:r>
            <a:r>
              <a:rPr lang="en-US" sz="1400" b="1" dirty="0" smtClean="0"/>
              <a:t>job</a:t>
            </a:r>
            <a:r>
              <a:rPr lang="en-US" sz="1400" b="1" baseline="0" dirty="0" smtClean="0"/>
              <a:t>? (PAUSE)  </a:t>
            </a:r>
            <a:r>
              <a:rPr lang="en-US" sz="1400" b="0" baseline="0" dirty="0" smtClean="0"/>
              <a:t>I suspect it must be that it requires us to evaluate the many options out in practice, and agreeing on a metric.  With ILL workflow, one metric I use is does it save time – which goes back to the benefits.</a:t>
            </a:r>
            <a:endParaRPr lang="en-US" sz="1400" b="1" baseline="0" dirty="0" smtClean="0"/>
          </a:p>
          <a:p>
            <a:endParaRPr lang="en-US" sz="1400" baseline="0" dirty="0" smtClean="0"/>
          </a:p>
          <a:p>
            <a:r>
              <a:rPr lang="en-US" sz="1400" baseline="0" dirty="0" smtClean="0"/>
              <a:t>Anyone </a:t>
            </a:r>
            <a:r>
              <a:rPr lang="en-US" sz="1400" baseline="0" dirty="0" smtClean="0"/>
              <a:t>want to share an example of a local best practice?  And explain the criteria or metric used?</a:t>
            </a:r>
          </a:p>
          <a:p>
            <a:r>
              <a:rPr lang="en-US" sz="1400" baseline="0" dirty="0" smtClean="0"/>
              <a:t>Discussion</a:t>
            </a:r>
          </a:p>
          <a:p>
            <a:r>
              <a:rPr lang="en-US" sz="1400" baseline="0" dirty="0" smtClean="0"/>
              <a:t>CLICK – So are there helpful tools?  Pause?/Discussion?</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Today, we</a:t>
            </a:r>
            <a:r>
              <a:rPr lang="en-US" sz="1400" baseline="0" dirty="0" smtClean="0"/>
              <a:t> are going to discuss three of the best practices tools that the IDS Project libraries that are worth discussing and deliberating what role we have to the; Mentor program, TPAM, and Workflow Toolkit.  </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689600" cy="4267200"/>
          </a:xfrm>
        </p:spPr>
      </p:sp>
      <p:sp>
        <p:nvSpPr>
          <p:cNvPr id="3" name="Notes Placeholder 2"/>
          <p:cNvSpPr>
            <a:spLocks noGrp="1"/>
          </p:cNvSpPr>
          <p:nvPr>
            <p:ph type="body" idx="1"/>
          </p:nvPr>
        </p:nvSpPr>
        <p:spPr>
          <a:xfrm>
            <a:off x="228600" y="4876800"/>
            <a:ext cx="6477000" cy="4038600"/>
          </a:xfrm>
          <a:solidFill>
            <a:schemeClr val="bg1"/>
          </a:solidFill>
        </p:spPr>
        <p:txBody>
          <a:bodyPr>
            <a:noAutofit/>
          </a:bodyPr>
          <a:lstStyle/>
          <a:p>
            <a:r>
              <a:rPr lang="en-US" sz="1400" b="1" dirty="0" smtClean="0"/>
              <a:t>How many here have found mentor relationships useful in their career?   Origins</a:t>
            </a:r>
            <a:r>
              <a:rPr lang="en-US" sz="1400" dirty="0" smtClean="0"/>
              <a:t>  &amp; </a:t>
            </a:r>
            <a:r>
              <a:rPr lang="en-US" sz="1400" i="1" dirty="0" smtClean="0"/>
              <a:t>Explain</a:t>
            </a:r>
            <a:r>
              <a:rPr lang="en-US" sz="1400" i="1" baseline="0" dirty="0" smtClean="0"/>
              <a:t> evolving charge (Tim </a:t>
            </a:r>
            <a:r>
              <a:rPr lang="en-US" sz="1400" i="1" dirty="0" smtClean="0"/>
              <a:t>coordinates</a:t>
            </a:r>
            <a:r>
              <a:rPr lang="en-US" sz="1400" i="1" baseline="0" dirty="0" smtClean="0"/>
              <a:t>) </a:t>
            </a:r>
            <a:r>
              <a:rPr lang="en-US" sz="1400" baseline="0" dirty="0" smtClean="0"/>
              <a:t>– we are finding a need to help libraries that have been in the project awhile – the workflow toolkit and even the version changes of ILLiad bring new opportunities that aren’t adopted across the network.  </a:t>
            </a:r>
          </a:p>
          <a:p>
            <a:endParaRPr lang="en-US" sz="1400" dirty="0" smtClean="0"/>
          </a:p>
          <a:p>
            <a:r>
              <a:rPr lang="en-US" sz="1400" baseline="0" dirty="0" smtClean="0"/>
              <a:t>It’s not like we don’t have enough to do, but the reality is – shared best practices in a library network is good for everyone’s business – plus, as someone who has seen many ILLiad libraries, visiting each site also teaches you about the variety of ways libraries and library staff do ILL.  </a:t>
            </a:r>
          </a:p>
          <a:p>
            <a:endParaRPr lang="en-US" sz="1400" dirty="0" smtClean="0"/>
          </a:p>
          <a:p>
            <a:r>
              <a:rPr lang="en-US" sz="1400" baseline="0" dirty="0" smtClean="0"/>
              <a:t>I know when I do library consulting, one of my recommendations is that staff visit other libraries and take workflow tours.  </a:t>
            </a:r>
            <a:endParaRPr lang="en-US" sz="1400" baseline="0" dirty="0" smtClean="0"/>
          </a:p>
          <a:p>
            <a:endParaRPr lang="en-US" sz="1400" dirty="0" smtClean="0"/>
          </a:p>
          <a:p>
            <a:r>
              <a:rPr lang="en-US" sz="1400" dirty="0" smtClean="0"/>
              <a:t>Attendee suggested “Upgrade Day”</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a:t>
            </a:r>
            <a:r>
              <a:rPr lang="en-US" sz="1400" baseline="0" dirty="0" smtClean="0"/>
              <a:t> TPAM is a useful tool CLICK because it helps libraries determine where processing time is spent at your library and can help diagnose problems that are patterns.  This example shows several concerns with processing – </a:t>
            </a:r>
            <a:r>
              <a:rPr lang="en-US" sz="1400" i="1" baseline="0" dirty="0" smtClean="0"/>
              <a:t>elaborate</a:t>
            </a:r>
            <a:r>
              <a:rPr lang="en-US" sz="1400" i="0" baseline="0" dirty="0" smtClean="0"/>
              <a:t> </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304800" y="3886200"/>
            <a:ext cx="6400800" cy="4712970"/>
          </a:xfrm>
        </p:spPr>
        <p:txBody>
          <a:bodyPr>
            <a:normAutofit/>
          </a:bodyPr>
          <a:lstStyle/>
          <a:p>
            <a:r>
              <a:rPr lang="en-US" sz="1400" dirty="0" smtClean="0"/>
              <a:t>The Workflow Toolkit</a:t>
            </a:r>
            <a:r>
              <a:rPr lang="en-US" sz="1400" baseline="0" dirty="0" smtClean="0"/>
              <a:t> was released last year as a tool that was a way of sharing</a:t>
            </a:r>
            <a:r>
              <a:rPr lang="en-US" sz="1400" dirty="0" smtClean="0"/>
              <a:t> years of experience with ILLiad – you can call it a practical brain dump before this tie eliminated any common sense.  </a:t>
            </a:r>
            <a:endParaRPr lang="en-US" sz="1400" dirty="0" smtClean="0"/>
          </a:p>
          <a:p>
            <a:endParaRPr lang="en-US" sz="1400" dirty="0" smtClean="0"/>
          </a:p>
          <a:p>
            <a:r>
              <a:rPr lang="en-US" sz="1400" dirty="0" smtClean="0"/>
              <a:t>Thankfully, Tim Bowersox has taken it over, made it more useful and developing a national interest in working on it as a repository of best practices.  While it has so many useful tips, libraries vary on implementing tips because of systems support, policy issues, &amp; lack of commitment. I will cover some of the toolkit next, and highlighting 8 points in the checklist that has been handed out.  </a:t>
            </a:r>
            <a:endParaRPr lang="en-US" sz="1400"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381000" y="3962400"/>
            <a:ext cx="6324600" cy="4636770"/>
          </a:xfrm>
        </p:spPr>
        <p:txBody>
          <a:bodyPr>
            <a:normAutofit/>
          </a:bodyPr>
          <a:lstStyle/>
          <a:p>
            <a:r>
              <a:rPr lang="en-US" sz="1400" dirty="0" smtClean="0"/>
              <a:t>You can follow along with the checklist, but I</a:t>
            </a:r>
            <a:r>
              <a:rPr lang="en-US" sz="1400" baseline="0" dirty="0" smtClean="0"/>
              <a:t> will go into much more detail</a:t>
            </a:r>
            <a:r>
              <a:rPr lang="en-US" sz="1400" dirty="0" smtClean="0"/>
              <a:t> after</a:t>
            </a:r>
            <a:r>
              <a:rPr lang="en-US" sz="1400" baseline="0" dirty="0" smtClean="0"/>
              <a:t> I sort these into broad categories like</a:t>
            </a:r>
            <a:r>
              <a:rPr lang="en-US" sz="1400" dirty="0" smtClean="0"/>
              <a:t> un-mediate processing.</a:t>
            </a:r>
            <a:r>
              <a:rPr lang="en-US" sz="1400" baseline="0" dirty="0" smtClean="0"/>
              <a:t>  </a:t>
            </a:r>
            <a:endParaRPr lang="en-US" sz="1400" baseline="0" dirty="0" smtClean="0"/>
          </a:p>
          <a:p>
            <a:endParaRPr lang="en-US" sz="1400" baseline="0" dirty="0" smtClean="0"/>
          </a:p>
          <a:p>
            <a:pPr defTabSz="931774">
              <a:defRPr/>
            </a:pPr>
            <a:r>
              <a:rPr lang="en-US" sz="1400" dirty="0" smtClean="0"/>
              <a:t>Two common</a:t>
            </a:r>
            <a:r>
              <a:rPr lang="en-US" sz="1400" baseline="0" dirty="0" smtClean="0"/>
              <a:t> principles worth mentioning to your staff – </a:t>
            </a:r>
            <a:r>
              <a:rPr lang="en-US" sz="1400" b="1" baseline="0" dirty="0" smtClean="0"/>
              <a:t>if you agree with it</a:t>
            </a:r>
            <a:r>
              <a:rPr lang="en-US" sz="1400" baseline="0" dirty="0" smtClean="0"/>
              <a:t>… </a:t>
            </a:r>
            <a:r>
              <a:rPr lang="en-US" sz="1400" dirty="0" smtClean="0"/>
              <a:t>Get your hands out of the process wherever automation is possible – unless</a:t>
            </a:r>
            <a:r>
              <a:rPr lang="en-US" sz="1400" baseline="0" dirty="0" smtClean="0"/>
              <a:t> you add significant value</a:t>
            </a:r>
            <a:r>
              <a:rPr lang="en-US" sz="1400" dirty="0" smtClean="0"/>
              <a:t>… and </a:t>
            </a:r>
            <a:r>
              <a:rPr lang="en-US" sz="1400" b="1" dirty="0" smtClean="0"/>
              <a:t>Don’t control everything</a:t>
            </a:r>
            <a:r>
              <a:rPr lang="en-US" sz="1400" dirty="0" smtClean="0"/>
              <a:t> for the one exceptions…  </a:t>
            </a:r>
            <a:endParaRPr lang="en-US" sz="1400" dirty="0" smtClean="0"/>
          </a:p>
          <a:p>
            <a:pPr defTabSz="931774">
              <a:defRPr/>
            </a:pPr>
            <a:endParaRPr lang="en-US" sz="1400" dirty="0" smtClean="0"/>
          </a:p>
          <a:p>
            <a:pPr defTabSz="931774">
              <a:defRPr/>
            </a:pPr>
            <a:r>
              <a:rPr lang="en-US" sz="1400" dirty="0" smtClean="0"/>
              <a:t>These </a:t>
            </a:r>
            <a:r>
              <a:rPr lang="en-US" sz="1400" dirty="0" smtClean="0"/>
              <a:t>common principles are not widely accepted because libraries are traditionally about control. Is that a surprise to anyone?</a:t>
            </a:r>
          </a:p>
          <a:p>
            <a:endParaRPr lang="en-US" dirty="0"/>
          </a:p>
        </p:txBody>
      </p:sp>
      <p:sp>
        <p:nvSpPr>
          <p:cNvPr id="4" name="Slide Number Placeholder 3"/>
          <p:cNvSpPr>
            <a:spLocks noGrp="1"/>
          </p:cNvSpPr>
          <p:nvPr>
            <p:ph type="sldNum" sz="quarter" idx="10"/>
          </p:nvPr>
        </p:nvSpPr>
        <p:spPr/>
        <p:txBody>
          <a:bodyPr/>
          <a:lstStyle/>
          <a:p>
            <a:fld id="{00554344-3CB3-4A85-918A-358560FD227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7B036-6943-4AF8-90EE-17F0AA5D9103}"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B036-6943-4AF8-90EE-17F0AA5D9103}"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B036-6943-4AF8-90EE-17F0AA5D9103}"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B036-6943-4AF8-90EE-17F0AA5D9103}"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7B036-6943-4AF8-90EE-17F0AA5D9103}" type="datetimeFigureOut">
              <a:rPr lang="en-US" smtClean="0"/>
              <a:pPr/>
              <a:t>8/26/2009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7B036-6943-4AF8-90EE-17F0AA5D9103}"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7B036-6943-4AF8-90EE-17F0AA5D9103}" type="datetimeFigureOut">
              <a:rPr lang="en-US" smtClean="0"/>
              <a:pPr/>
              <a:t>8/26/2009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7B036-6943-4AF8-90EE-17F0AA5D9103}" type="datetimeFigureOut">
              <a:rPr lang="en-US" smtClean="0"/>
              <a:pPr/>
              <a:t>8/26/2009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B036-6943-4AF8-90EE-17F0AA5D9103}" type="datetimeFigureOut">
              <a:rPr lang="en-US" smtClean="0"/>
              <a:pPr/>
              <a:t>8/26/2009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B036-6943-4AF8-90EE-17F0AA5D9103}"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B036-6943-4AF8-90EE-17F0AA5D9103}" type="datetimeFigureOut">
              <a:rPr lang="en-US" smtClean="0"/>
              <a:pPr/>
              <a:t>8/26/2009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43B4-7392-4602-BF7D-96D86EF006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7B036-6943-4AF8-90EE-17F0AA5D9103}" type="datetimeFigureOut">
              <a:rPr lang="en-US" smtClean="0"/>
              <a:pPr/>
              <a:t>8/26/2009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343B4-7392-4602-BF7D-96D86EF006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toolkit.idsproject.org/doku.php?id=borrowing:customholding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toolkit.idsproject.org/doku.php?id=wiki:ids_project" TargetMode="External"/><Relationship Id="rId5" Type="http://schemas.openxmlformats.org/officeDocument/2006/relationships/hyperlink" Target="http://www.oclc.org/batchprocessing/options/holdings/localdatarecords/"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oclc.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bowersox@geneseo.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idsproject.org/Tools/TPAM.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2"/>
          </a:xfrm>
        </p:spPr>
        <p:txBody>
          <a:bodyPr>
            <a:noAutofit/>
          </a:bodyPr>
          <a:lstStyle/>
          <a:p>
            <a:r>
              <a:rPr lang="en-US" sz="3600" dirty="0" smtClean="0"/>
              <a:t>Best Practices</a:t>
            </a:r>
            <a:endParaRPr lang="en-US" sz="3600" dirty="0"/>
          </a:p>
        </p:txBody>
      </p:sp>
      <p:sp>
        <p:nvSpPr>
          <p:cNvPr id="4" name="TextBox 3"/>
          <p:cNvSpPr txBox="1"/>
          <p:nvPr/>
        </p:nvSpPr>
        <p:spPr>
          <a:xfrm>
            <a:off x="228600" y="914400"/>
            <a:ext cx="8763000" cy="5447645"/>
          </a:xfrm>
          <a:prstGeom prst="rect">
            <a:avLst/>
          </a:prstGeom>
          <a:noFill/>
        </p:spPr>
        <p:txBody>
          <a:bodyPr wrap="square" rtlCol="0">
            <a:spAutoFit/>
          </a:bodyPr>
          <a:lstStyle/>
          <a:p>
            <a:pPr>
              <a:lnSpc>
                <a:spcPct val="200000"/>
              </a:lnSpc>
            </a:pPr>
            <a:r>
              <a:rPr lang="en-US" sz="2900" b="1" dirty="0" smtClean="0"/>
              <a:t>Program Goals - Discuss</a:t>
            </a:r>
          </a:p>
          <a:p>
            <a:pPr>
              <a:lnSpc>
                <a:spcPct val="200000"/>
              </a:lnSpc>
            </a:pPr>
            <a:r>
              <a:rPr lang="en-US" sz="2900" dirty="0" smtClean="0"/>
              <a:t>What are Best Practices?</a:t>
            </a:r>
          </a:p>
          <a:p>
            <a:pPr>
              <a:lnSpc>
                <a:spcPct val="200000"/>
              </a:lnSpc>
            </a:pPr>
            <a:r>
              <a:rPr lang="en-US" sz="2900" dirty="0" smtClean="0"/>
              <a:t>What makes them useful?</a:t>
            </a:r>
          </a:p>
          <a:p>
            <a:pPr>
              <a:lnSpc>
                <a:spcPct val="200000"/>
              </a:lnSpc>
            </a:pPr>
            <a:r>
              <a:rPr lang="en-US" sz="2900" dirty="0" smtClean="0"/>
              <a:t>What tools are there?</a:t>
            </a:r>
          </a:p>
          <a:p>
            <a:pPr>
              <a:lnSpc>
                <a:spcPct val="200000"/>
              </a:lnSpc>
            </a:pPr>
            <a:r>
              <a:rPr lang="en-US" sz="2900" dirty="0" smtClean="0"/>
              <a:t>What role does Administration have with Best Practices?</a:t>
            </a:r>
          </a:p>
          <a:p>
            <a:pPr>
              <a:lnSpc>
                <a:spcPct val="200000"/>
              </a:lnSpc>
            </a:pPr>
            <a:r>
              <a:rPr lang="en-US" sz="2900" dirty="0" smtClean="0"/>
              <a:t>What Local and Cooperative Strategies Work?</a:t>
            </a:r>
            <a:endParaRPr lang="en-US" sz="2900" dirty="0"/>
          </a:p>
        </p:txBody>
      </p:sp>
      <p:sp>
        <p:nvSpPr>
          <p:cNvPr id="5" name="TextBox 4"/>
          <p:cNvSpPr txBox="1"/>
          <p:nvPr/>
        </p:nvSpPr>
        <p:spPr>
          <a:xfrm>
            <a:off x="4191000" y="6324600"/>
            <a:ext cx="4724400" cy="369332"/>
          </a:xfrm>
          <a:prstGeom prst="rect">
            <a:avLst/>
          </a:prstGeom>
          <a:noFill/>
        </p:spPr>
        <p:txBody>
          <a:bodyPr wrap="square" rtlCol="0">
            <a:spAutoFit/>
          </a:bodyPr>
          <a:lstStyle/>
          <a:p>
            <a:pPr algn="r"/>
            <a:r>
              <a:rPr lang="en-US" dirty="0" smtClean="0"/>
              <a:t>Cyril Oberlander, SUNY Geneseo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400" dirty="0" smtClean="0"/>
              <a:t>Best Practices: Top 8</a:t>
            </a:r>
            <a:endParaRPr lang="en-US" sz="2400" dirty="0"/>
          </a:p>
        </p:txBody>
      </p:sp>
      <p:sp>
        <p:nvSpPr>
          <p:cNvPr id="3" name="TextBox 2"/>
          <p:cNvSpPr txBox="1"/>
          <p:nvPr/>
        </p:nvSpPr>
        <p:spPr>
          <a:xfrm>
            <a:off x="228600" y="457200"/>
            <a:ext cx="8686800" cy="6032421"/>
          </a:xfrm>
          <a:prstGeom prst="rect">
            <a:avLst/>
          </a:prstGeom>
          <a:noFill/>
        </p:spPr>
        <p:txBody>
          <a:bodyPr wrap="square" rtlCol="0">
            <a:spAutoFit/>
          </a:bodyPr>
          <a:lstStyle/>
          <a:p>
            <a:pPr marL="342900" indent="-342900"/>
            <a:r>
              <a:rPr lang="en-US" sz="2800" b="1" dirty="0" smtClean="0"/>
              <a:t>Workflow Patterns</a:t>
            </a:r>
          </a:p>
          <a:p>
            <a:pPr marL="342900" indent="-342900"/>
            <a:endParaRPr lang="en-US" sz="700" dirty="0" smtClean="0"/>
          </a:p>
          <a:p>
            <a:pPr marL="457200" indent="-457200">
              <a:buFont typeface="+mj-lt"/>
              <a:buAutoNum type="arabicPeriod" startAt="6"/>
            </a:pPr>
            <a:r>
              <a:rPr lang="en-US" sz="2800" dirty="0" smtClean="0"/>
              <a:t>Utilize article conversion &amp; Odyssey Helper</a:t>
            </a:r>
          </a:p>
          <a:p>
            <a:pPr marL="457200" indent="-457200">
              <a:buFont typeface="+mj-lt"/>
              <a:buAutoNum type="arabicPeriod" startAt="6"/>
            </a:pPr>
            <a:r>
              <a:rPr lang="en-US" sz="2800" dirty="0" smtClean="0"/>
              <a:t>Change Inefficient Workflow Patterns</a:t>
            </a:r>
          </a:p>
          <a:p>
            <a:pPr marL="342900" indent="-342900"/>
            <a:endParaRPr lang="en-US" sz="1000" dirty="0"/>
          </a:p>
          <a:p>
            <a:pPr marL="342900" indent="-342900"/>
            <a:r>
              <a:rPr lang="en-US" sz="2800" b="1" dirty="0" smtClean="0"/>
              <a:t>Knowledge sharing is the root of most answers</a:t>
            </a:r>
          </a:p>
          <a:p>
            <a:pPr marL="457200" indent="-457200">
              <a:buFont typeface="+mj-lt"/>
              <a:buAutoNum type="arabicPeriod" startAt="7"/>
            </a:pPr>
            <a:endParaRPr lang="en-US" sz="500" dirty="0" smtClean="0"/>
          </a:p>
          <a:p>
            <a:pPr marL="457200" indent="-457200">
              <a:buFont typeface="+mj-lt"/>
              <a:buAutoNum type="arabicPeriod" startAt="8"/>
            </a:pPr>
            <a:r>
              <a:rPr lang="en-US" sz="2800" dirty="0" smtClean="0"/>
              <a:t>Actively participate in Best Practices Community by promoting…</a:t>
            </a:r>
          </a:p>
          <a:p>
            <a:pPr marL="800100" lvl="1" indent="-342900">
              <a:buFont typeface="Arial" pitchFamily="34" charset="0"/>
              <a:buChar char="•"/>
            </a:pPr>
            <a:r>
              <a:rPr lang="en-US" sz="2800" dirty="0" smtClean="0"/>
              <a:t>Internal and external development and training</a:t>
            </a:r>
          </a:p>
          <a:p>
            <a:pPr marL="800100" lvl="1" indent="-342900">
              <a:buFont typeface="Arial" pitchFamily="34" charset="0"/>
              <a:buChar char="•"/>
            </a:pPr>
            <a:r>
              <a:rPr lang="en-US" sz="2800" dirty="0" smtClean="0"/>
              <a:t>Communicate with vendors – problems &amp; suggestions</a:t>
            </a:r>
          </a:p>
          <a:p>
            <a:pPr marL="800100" lvl="1" indent="-342900">
              <a:buFont typeface="Arial" pitchFamily="34" charset="0"/>
              <a:buChar char="•"/>
            </a:pPr>
            <a:r>
              <a:rPr lang="en-US" sz="2800" dirty="0" smtClean="0"/>
              <a:t>We all have best &amp; worst practices – so share the best, and be open to changing the worst</a:t>
            </a:r>
          </a:p>
          <a:p>
            <a:pPr marL="800100" lvl="1" indent="-342900">
              <a:buFont typeface="Arial" pitchFamily="34" charset="0"/>
              <a:buChar char="•"/>
            </a:pPr>
            <a:r>
              <a:rPr lang="en-US" sz="2800" dirty="0" smtClean="0"/>
              <a:t>Network - Contact Tim Bowersox and invite mentors to visit, or visit a mentor library?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 #1: Direct Request</a:t>
            </a:r>
            <a:endParaRPr lang="en-US" sz="3600" dirty="0"/>
          </a:p>
        </p:txBody>
      </p:sp>
      <p:pic>
        <p:nvPicPr>
          <p:cNvPr id="5122" name="Picture 2"/>
          <p:cNvPicPr>
            <a:picLocks noChangeAspect="1" noChangeArrowheads="1"/>
          </p:cNvPicPr>
          <p:nvPr/>
        </p:nvPicPr>
        <p:blipFill>
          <a:blip r:embed="rId3"/>
          <a:srcRect/>
          <a:stretch>
            <a:fillRect/>
          </a:stretch>
        </p:blipFill>
        <p:spPr bwMode="auto">
          <a:xfrm>
            <a:off x="762000" y="533399"/>
            <a:ext cx="7467600" cy="6134929"/>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0" y="1219200"/>
            <a:ext cx="9043911" cy="51054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914400" y="4876800"/>
            <a:ext cx="1524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Users places requests</a:t>
            </a:r>
            <a:endParaRPr lang="en-US" dirty="0"/>
          </a:p>
        </p:txBody>
      </p:sp>
      <p:sp>
        <p:nvSpPr>
          <p:cNvPr id="6" name="Right Arrow 5"/>
          <p:cNvSpPr/>
          <p:nvPr/>
        </p:nvSpPr>
        <p:spPr>
          <a:xfrm>
            <a:off x="2667000" y="4267200"/>
            <a:ext cx="2819400" cy="1905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Bulk are automatically sent on to lending library</a:t>
            </a:r>
            <a:endParaRPr lang="en-US" dirty="0"/>
          </a:p>
        </p:txBody>
      </p:sp>
      <p:sp>
        <p:nvSpPr>
          <p:cNvPr id="7" name="Rounded Rectangle 6"/>
          <p:cNvSpPr/>
          <p:nvPr/>
        </p:nvSpPr>
        <p:spPr>
          <a:xfrm>
            <a:off x="5638800" y="4724400"/>
            <a:ext cx="28194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Staff focus on receives, and have time to for problem requests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Direct Request Benefit</a:t>
            </a:r>
            <a:endParaRPr lang="en-US" sz="3600" dirty="0"/>
          </a:p>
        </p:txBody>
      </p:sp>
      <p:pic>
        <p:nvPicPr>
          <p:cNvPr id="3" name="Picture 3"/>
          <p:cNvPicPr>
            <a:picLocks noChangeAspect="1" noChangeArrowheads="1"/>
          </p:cNvPicPr>
          <p:nvPr/>
        </p:nvPicPr>
        <p:blipFill>
          <a:blip r:embed="rId3"/>
          <a:srcRect/>
          <a:stretch>
            <a:fillRect/>
          </a:stretch>
        </p:blipFill>
        <p:spPr bwMode="auto">
          <a:xfrm>
            <a:off x="228600" y="582011"/>
            <a:ext cx="5334000" cy="6179751"/>
          </a:xfrm>
          <a:prstGeom prst="rect">
            <a:avLst/>
          </a:prstGeom>
          <a:noFill/>
          <a:ln w="9525">
            <a:noFill/>
            <a:miter lim="800000"/>
            <a:headEnd/>
            <a:tailEnd/>
          </a:ln>
        </p:spPr>
      </p:pic>
      <p:sp>
        <p:nvSpPr>
          <p:cNvPr id="4" name="TextBox 3"/>
          <p:cNvSpPr txBox="1"/>
          <p:nvPr/>
        </p:nvSpPr>
        <p:spPr>
          <a:xfrm>
            <a:off x="5715000" y="533400"/>
            <a:ext cx="3429000" cy="6032421"/>
          </a:xfrm>
          <a:prstGeom prst="rect">
            <a:avLst/>
          </a:prstGeom>
          <a:noFill/>
        </p:spPr>
        <p:txBody>
          <a:bodyPr wrap="square" rtlCol="0">
            <a:spAutoFit/>
          </a:bodyPr>
          <a:lstStyle/>
          <a:p>
            <a:r>
              <a:rPr lang="en-US" sz="2000" dirty="0" smtClean="0"/>
              <a:t>20 requests…</a:t>
            </a:r>
          </a:p>
          <a:p>
            <a:r>
              <a:rPr lang="en-US" sz="2000" dirty="0" smtClean="0"/>
              <a:t>Average Time: 111.38 hours</a:t>
            </a:r>
          </a:p>
          <a:p>
            <a:endParaRPr lang="en-US" sz="500" dirty="0"/>
          </a:p>
          <a:p>
            <a:r>
              <a:rPr lang="en-US" sz="2000" dirty="0" smtClean="0"/>
              <a:t>Avg. Time from Patron Request to Sent to OCLC: </a:t>
            </a:r>
            <a:r>
              <a:rPr lang="en-US" sz="2000" b="1" dirty="0" smtClean="0"/>
              <a:t>22.38 hours</a:t>
            </a:r>
          </a:p>
          <a:p>
            <a:endParaRPr lang="en-US" sz="500" dirty="0"/>
          </a:p>
          <a:p>
            <a:r>
              <a:rPr lang="en-US" sz="2000" dirty="0" smtClean="0"/>
              <a:t>Direct Request can </a:t>
            </a:r>
            <a:r>
              <a:rPr lang="en-US" sz="2000" b="1" dirty="0" smtClean="0"/>
              <a:t>cut 20% of the Turnaround time</a:t>
            </a:r>
            <a:r>
              <a:rPr lang="en-US" sz="2000" dirty="0" smtClean="0"/>
              <a:t>. </a:t>
            </a:r>
          </a:p>
          <a:p>
            <a:endParaRPr lang="en-US" sz="1200" dirty="0"/>
          </a:p>
          <a:p>
            <a:r>
              <a:rPr lang="en-US" dirty="0" smtClean="0"/>
              <a:t>Common misconceptions with Direct Request:</a:t>
            </a:r>
          </a:p>
          <a:p>
            <a:r>
              <a:rPr lang="en-US" i="1" dirty="0" smtClean="0"/>
              <a:t>-  Users select the wrong record</a:t>
            </a:r>
          </a:p>
          <a:p>
            <a:r>
              <a:rPr lang="en-US" i="1" dirty="0"/>
              <a:t>+</a:t>
            </a:r>
            <a:r>
              <a:rPr lang="en-US" i="1" dirty="0" smtClean="0"/>
              <a:t> OCLC sorts by most widely held.</a:t>
            </a:r>
          </a:p>
          <a:p>
            <a:endParaRPr lang="en-US" sz="500" i="1" dirty="0" smtClean="0"/>
          </a:p>
          <a:p>
            <a:pPr>
              <a:buFont typeface="Arial" pitchFamily="34" charset="0"/>
              <a:buChar char="•"/>
            </a:pPr>
            <a:endParaRPr lang="en-US" sz="500" i="1" dirty="0" smtClean="0"/>
          </a:p>
          <a:p>
            <a:r>
              <a:rPr lang="en-US" i="1" dirty="0" smtClean="0"/>
              <a:t>-  Direct Request makes errors </a:t>
            </a:r>
          </a:p>
          <a:p>
            <a:r>
              <a:rPr lang="en-US" i="1" dirty="0"/>
              <a:t>+</a:t>
            </a:r>
            <a:r>
              <a:rPr lang="en-US" i="1" dirty="0" smtClean="0"/>
              <a:t> Yes, if holdings aren’t accurate or settings improperly administered.</a:t>
            </a:r>
          </a:p>
          <a:p>
            <a:pPr>
              <a:buFont typeface="Arial" pitchFamily="34" charset="0"/>
              <a:buChar char="•"/>
            </a:pPr>
            <a:endParaRPr lang="en-US" sz="500" i="1" dirty="0" smtClean="0"/>
          </a:p>
          <a:p>
            <a:pPr>
              <a:buFont typeface="Arial" pitchFamily="34" charset="0"/>
              <a:buChar char="•"/>
            </a:pPr>
            <a:endParaRPr lang="en-US" sz="500" i="1" dirty="0" smtClean="0"/>
          </a:p>
          <a:p>
            <a:r>
              <a:rPr lang="en-US" i="1" dirty="0" smtClean="0"/>
              <a:t>-  Staff make better decisions on lenders or availability </a:t>
            </a:r>
          </a:p>
          <a:p>
            <a:r>
              <a:rPr lang="en-US" i="1" dirty="0" smtClean="0"/>
              <a:t>+ robust custom holdings, 1</a:t>
            </a:r>
            <a:r>
              <a:rPr lang="en-US" i="1" baseline="30000" dirty="0" smtClean="0"/>
              <a:t>st</a:t>
            </a:r>
            <a:r>
              <a:rPr lang="en-US" i="1" dirty="0" smtClean="0"/>
              <a:t> lender fills 85% even without checking availability.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 calcmode="lin" valueType="num">
                                      <p:cBhvr additive="base">
                                        <p:cTn id="1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 calcmode="lin" valueType="num">
                                      <p:cBhvr additive="base">
                                        <p:cTn id="1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anim calcmode="lin" valueType="num">
                                      <p:cBhvr additive="base">
                                        <p:cTn id="2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anim calcmode="lin" valueType="num">
                                      <p:cBhvr additive="base">
                                        <p:cTn id="2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7" end="17"/>
                                            </p:txEl>
                                          </p:spTgt>
                                        </p:tgtEl>
                                        <p:attrNameLst>
                                          <p:attrName>style.visibility</p:attrName>
                                        </p:attrNameLst>
                                      </p:cBhvr>
                                      <p:to>
                                        <p:strVal val="visible"/>
                                      </p:to>
                                    </p:set>
                                    <p:anim calcmode="lin" valueType="num">
                                      <p:cBhvr additive="base">
                                        <p:cTn id="31"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#2: Custom Holdings</a:t>
            </a:r>
            <a:endParaRPr lang="en-US" sz="3600" dirty="0"/>
          </a:p>
        </p:txBody>
      </p:sp>
      <p:pic>
        <p:nvPicPr>
          <p:cNvPr id="6146" name="Picture 2"/>
          <p:cNvPicPr>
            <a:picLocks noChangeAspect="1" noChangeArrowheads="1"/>
          </p:cNvPicPr>
          <p:nvPr/>
        </p:nvPicPr>
        <p:blipFill>
          <a:blip r:embed="rId3"/>
          <a:srcRect/>
          <a:stretch>
            <a:fillRect/>
          </a:stretch>
        </p:blipFill>
        <p:spPr bwMode="auto">
          <a:xfrm>
            <a:off x="0" y="762000"/>
            <a:ext cx="9087214" cy="4514850"/>
          </a:xfrm>
          <a:prstGeom prst="rect">
            <a:avLst/>
          </a:prstGeom>
          <a:noFill/>
          <a:ln w="9525">
            <a:noFill/>
            <a:miter lim="800000"/>
            <a:headEnd/>
            <a:tailEnd/>
          </a:ln>
        </p:spPr>
      </p:pic>
      <p:sp>
        <p:nvSpPr>
          <p:cNvPr id="5" name="TextBox 4"/>
          <p:cNvSpPr txBox="1"/>
          <p:nvPr/>
        </p:nvSpPr>
        <p:spPr>
          <a:xfrm>
            <a:off x="457200" y="2590800"/>
            <a:ext cx="815340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There are about 10,000 libraries use OCLC for ILL messaging.  </a:t>
            </a:r>
          </a:p>
          <a:p>
            <a:r>
              <a:rPr lang="en-US" dirty="0" smtClean="0"/>
              <a:t>Custom Holdings allows you to set lending priorities the way you want to, for an example of order…</a:t>
            </a:r>
          </a:p>
          <a:p>
            <a:pPr marL="342900" indent="-342900"/>
            <a:r>
              <a:rPr lang="en-US" dirty="0" smtClean="0"/>
              <a:t>	1</a:t>
            </a:r>
            <a:r>
              <a:rPr lang="en-US" baseline="30000" dirty="0" smtClean="0"/>
              <a:t>st</a:t>
            </a:r>
            <a:r>
              <a:rPr lang="en-US" dirty="0" smtClean="0"/>
              <a:t> IDS Project Libraries</a:t>
            </a:r>
          </a:p>
          <a:p>
            <a:pPr marL="342900" indent="-342900"/>
            <a:r>
              <a:rPr lang="en-US" dirty="0" smtClean="0"/>
              <a:t>	2</a:t>
            </a:r>
            <a:r>
              <a:rPr lang="en-US" baseline="30000" dirty="0" smtClean="0"/>
              <a:t>nd</a:t>
            </a:r>
            <a:r>
              <a:rPr lang="en-US" dirty="0" smtClean="0"/>
              <a:t> Regional Free Partners</a:t>
            </a:r>
          </a:p>
          <a:p>
            <a:pPr marL="342900" indent="-342900"/>
            <a:r>
              <a:rPr lang="en-US" dirty="0" smtClean="0"/>
              <a:t>	3</a:t>
            </a:r>
            <a:r>
              <a:rPr lang="en-US" baseline="30000" dirty="0" smtClean="0"/>
              <a:t>rd</a:t>
            </a:r>
            <a:r>
              <a:rPr lang="en-US" dirty="0" smtClean="0"/>
              <a:t> National Free Partners (East, Central, West groups)</a:t>
            </a:r>
          </a:p>
          <a:p>
            <a:pPr marL="342900" indent="-342900"/>
            <a:r>
              <a:rPr lang="en-US" dirty="0" smtClean="0"/>
              <a:t>	4</a:t>
            </a:r>
            <a:r>
              <a:rPr lang="en-US" baseline="30000" dirty="0" smtClean="0"/>
              <a:t>th</a:t>
            </a:r>
            <a:r>
              <a:rPr lang="en-US" dirty="0" smtClean="0"/>
              <a:t> Type of Delivery; Odyssey, Ariel, UPS, LAND, USPS, etc.</a:t>
            </a:r>
          </a:p>
          <a:p>
            <a:pPr marL="342900" indent="-342900"/>
            <a:r>
              <a:rPr lang="en-US" dirty="0" smtClean="0"/>
              <a:t>	5</a:t>
            </a:r>
            <a:r>
              <a:rPr lang="en-US" baseline="30000" dirty="0" smtClean="0"/>
              <a:t>th</a:t>
            </a:r>
            <a:r>
              <a:rPr lang="en-US" dirty="0" smtClean="0"/>
              <a:t> Cost (OCLC IFM)</a:t>
            </a:r>
          </a:p>
          <a:p>
            <a:pPr marL="342900" indent="-342900"/>
            <a:r>
              <a:rPr lang="en-US" dirty="0" smtClean="0"/>
              <a:t>	6</a:t>
            </a:r>
            <a:r>
              <a:rPr lang="en-US" baseline="30000" dirty="0" smtClean="0"/>
              <a:t>th</a:t>
            </a:r>
            <a:r>
              <a:rPr lang="en-US" dirty="0" smtClean="0"/>
              <a:t> Cost Invoice</a:t>
            </a:r>
          </a:p>
          <a:p>
            <a:pPr marL="342900" indent="-342900"/>
            <a:r>
              <a:rPr lang="en-US" dirty="0" smtClean="0"/>
              <a:t>	Other Factors: Due Dates, Renewal, Slow but free, etc.</a:t>
            </a:r>
          </a:p>
          <a:p>
            <a:pPr marL="342900" indent="-342900"/>
            <a:endParaRPr lang="en-US" dirty="0"/>
          </a:p>
          <a:p>
            <a:pPr marL="342900" indent="-342900"/>
            <a:r>
              <a:rPr lang="en-US" dirty="0" smtClean="0"/>
              <a:t>We created a set last year, and are about to release the new version:</a:t>
            </a:r>
          </a:p>
          <a:p>
            <a:pPr marL="342900" indent="-342900"/>
            <a:r>
              <a:rPr lang="en-US" dirty="0" smtClean="0">
                <a:hlinkClick r:id="rId4"/>
              </a:rPr>
              <a:t>http://toolkit.idsproject.org/doku.php?id=borrowing:customholdings</a:t>
            </a:r>
            <a:r>
              <a:rPr lang="en-US" dirty="0" smtClean="0"/>
              <a:t> </a:t>
            </a:r>
          </a:p>
          <a:p>
            <a:endParaRPr lang="en-US" dirty="0"/>
          </a:p>
        </p:txBody>
      </p:sp>
      <p:sp>
        <p:nvSpPr>
          <p:cNvPr id="6" name="Rectangle 5"/>
          <p:cNvSpPr/>
          <p:nvPr/>
        </p:nvSpPr>
        <p:spPr>
          <a:xfrm>
            <a:off x="2209800" y="1447800"/>
            <a:ext cx="6553200"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Benefits; lower cost, decrease turnaround time, decrease staff processing time, add other service qualities.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#3: ALIAS</a:t>
            </a:r>
            <a:endParaRPr lang="en-US" sz="3600" dirty="0"/>
          </a:p>
        </p:txBody>
      </p:sp>
      <p:pic>
        <p:nvPicPr>
          <p:cNvPr id="7170" name="Picture 2"/>
          <p:cNvPicPr>
            <a:picLocks noChangeAspect="1" noChangeArrowheads="1"/>
          </p:cNvPicPr>
          <p:nvPr/>
        </p:nvPicPr>
        <p:blipFill>
          <a:blip r:embed="rId3"/>
          <a:srcRect/>
          <a:stretch>
            <a:fillRect/>
          </a:stretch>
        </p:blipFill>
        <p:spPr bwMode="auto">
          <a:xfrm>
            <a:off x="242788" y="533400"/>
            <a:ext cx="8671025" cy="6324600"/>
          </a:xfrm>
          <a:prstGeom prst="rect">
            <a:avLst/>
          </a:prstGeom>
          <a:ln>
            <a:noFill/>
          </a:ln>
          <a:effectLst>
            <a:outerShdw blurRad="292100" dist="139700" dir="2700000" algn="tl" rotWithShape="0">
              <a:srgbClr val="333333">
                <a:alpha val="65000"/>
              </a:srgbClr>
            </a:outerShdw>
          </a:effectLst>
        </p:spPr>
      </p:pic>
      <p:pic>
        <p:nvPicPr>
          <p:cNvPr id="7172" name="Picture 4"/>
          <p:cNvPicPr>
            <a:picLocks noChangeAspect="1" noChangeArrowheads="1"/>
          </p:cNvPicPr>
          <p:nvPr/>
        </p:nvPicPr>
        <p:blipFill>
          <a:blip r:embed="rId4"/>
          <a:srcRect/>
          <a:stretch>
            <a:fillRect/>
          </a:stretch>
        </p:blipFill>
        <p:spPr bwMode="auto">
          <a:xfrm>
            <a:off x="381000" y="533400"/>
            <a:ext cx="8259523" cy="6324600"/>
          </a:xfrm>
          <a:prstGeom prst="rect">
            <a:avLst/>
          </a:prstGeom>
          <a:ln>
            <a:noFill/>
          </a:ln>
          <a:effectLst>
            <a:outerShdw blurRad="292100" dist="139700" dir="2700000" algn="tl" rotWithShape="0">
              <a:srgbClr val="333333">
                <a:alpha val="65000"/>
              </a:srgbClr>
            </a:outerShdw>
          </a:effectLst>
        </p:spPr>
      </p:pic>
      <p:pic>
        <p:nvPicPr>
          <p:cNvPr id="7173" name="Picture 5"/>
          <p:cNvPicPr>
            <a:picLocks noChangeAspect="1" noChangeArrowheads="1"/>
          </p:cNvPicPr>
          <p:nvPr/>
        </p:nvPicPr>
        <p:blipFill>
          <a:blip r:embed="rId5"/>
          <a:srcRect/>
          <a:stretch>
            <a:fillRect/>
          </a:stretch>
        </p:blipFill>
        <p:spPr bwMode="auto">
          <a:xfrm>
            <a:off x="152401" y="4343400"/>
            <a:ext cx="8762999" cy="252304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0" y="5105400"/>
            <a:ext cx="3810000" cy="1200329"/>
          </a:xfrm>
          <a:prstGeom prst="rect">
            <a:avLst/>
          </a:prstGeom>
          <a:noFill/>
        </p:spPr>
        <p:txBody>
          <a:bodyPr wrap="square" rtlCol="0">
            <a:spAutoFit/>
          </a:bodyPr>
          <a:lstStyle/>
          <a:p>
            <a:r>
              <a:rPr lang="en-US" sz="2400" b="1" dirty="0" smtClean="0"/>
              <a:t>Estimation: July 2009</a:t>
            </a:r>
          </a:p>
          <a:p>
            <a:r>
              <a:rPr lang="en-US" sz="2400" b="1" dirty="0" smtClean="0"/>
              <a:t>81 hours saved across the project by un-mediation.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#4: Odyssey Trusted Sender</a:t>
            </a:r>
            <a:endParaRPr lang="en-US" sz="3600" dirty="0"/>
          </a:p>
        </p:txBody>
      </p:sp>
      <p:pic>
        <p:nvPicPr>
          <p:cNvPr id="8194" name="Picture 2"/>
          <p:cNvPicPr>
            <a:picLocks noChangeAspect="1" noChangeArrowheads="1"/>
          </p:cNvPicPr>
          <p:nvPr/>
        </p:nvPicPr>
        <p:blipFill>
          <a:blip r:embed="rId3"/>
          <a:srcRect/>
          <a:stretch>
            <a:fillRect/>
          </a:stretch>
        </p:blipFill>
        <p:spPr bwMode="auto">
          <a:xfrm>
            <a:off x="0" y="685800"/>
            <a:ext cx="9144000" cy="487962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295400" y="1143000"/>
            <a:ext cx="13716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Lending Library sends article via Odyssey</a:t>
            </a:r>
            <a:endParaRPr lang="en-US" sz="1600" dirty="0"/>
          </a:p>
        </p:txBody>
      </p:sp>
      <p:sp>
        <p:nvSpPr>
          <p:cNvPr id="5" name="Rectangle 4"/>
          <p:cNvSpPr/>
          <p:nvPr/>
        </p:nvSpPr>
        <p:spPr>
          <a:xfrm>
            <a:off x="6172200" y="1219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ILLiad receives &amp; user notified to view</a:t>
            </a:r>
            <a:endParaRPr lang="en-US" sz="1600" dirty="0"/>
          </a:p>
        </p:txBody>
      </p:sp>
      <p:sp>
        <p:nvSpPr>
          <p:cNvPr id="6" name="Right Arrow 5"/>
          <p:cNvSpPr/>
          <p:nvPr/>
        </p:nvSpPr>
        <p:spPr>
          <a:xfrm>
            <a:off x="2743200" y="1295400"/>
            <a:ext cx="3352800" cy="10668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No mediation                       </a:t>
            </a:r>
            <a:r>
              <a:rPr lang="en-US" sz="1400" dirty="0" smtClean="0"/>
              <a:t>(unless lender checks – please review)</a:t>
            </a:r>
            <a:endParaRPr lang="en-US" sz="1400" dirty="0"/>
          </a:p>
        </p:txBody>
      </p:sp>
      <p:pic>
        <p:nvPicPr>
          <p:cNvPr id="7" name="Picture 3"/>
          <p:cNvPicPr>
            <a:picLocks noChangeAspect="1" noChangeArrowheads="1"/>
          </p:cNvPicPr>
          <p:nvPr/>
        </p:nvPicPr>
        <p:blipFill>
          <a:blip r:embed="rId4"/>
          <a:srcRect/>
          <a:stretch>
            <a:fillRect/>
          </a:stretch>
        </p:blipFill>
        <p:spPr bwMode="auto">
          <a:xfrm>
            <a:off x="1219200" y="2362200"/>
            <a:ext cx="6404785" cy="44958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66800" y="838200"/>
            <a:ext cx="66294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How ALIAS &amp; Odyssey work together…</a:t>
            </a:r>
            <a:endParaRPr lang="en-US" sz="3200" dirty="0"/>
          </a:p>
        </p:txBody>
      </p:sp>
      <p:pic>
        <p:nvPicPr>
          <p:cNvPr id="9" name="Picture 4"/>
          <p:cNvPicPr>
            <a:picLocks noChangeAspect="1" noChangeArrowheads="1"/>
          </p:cNvPicPr>
          <p:nvPr/>
        </p:nvPicPr>
        <p:blipFill>
          <a:blip r:embed="rId5"/>
          <a:srcRect/>
          <a:stretch>
            <a:fillRect/>
          </a:stretch>
        </p:blipFill>
        <p:spPr bwMode="auto">
          <a:xfrm>
            <a:off x="144019" y="2286000"/>
            <a:ext cx="8695181" cy="37338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81000" y="1752600"/>
            <a:ext cx="8763000"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Benefits; decrease turnaround time, decrease staff processing time/cost.</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#5: Holdings Maintenance</a:t>
            </a:r>
            <a:endParaRPr lang="en-US" sz="3600" dirty="0"/>
          </a:p>
        </p:txBody>
      </p:sp>
      <p:pic>
        <p:nvPicPr>
          <p:cNvPr id="9218" name="Picture 2"/>
          <p:cNvPicPr>
            <a:picLocks noChangeAspect="1" noChangeArrowheads="1"/>
          </p:cNvPicPr>
          <p:nvPr/>
        </p:nvPicPr>
        <p:blipFill>
          <a:blip r:embed="rId3"/>
          <a:srcRect/>
          <a:stretch>
            <a:fillRect/>
          </a:stretch>
        </p:blipFill>
        <p:spPr bwMode="auto">
          <a:xfrm>
            <a:off x="304800" y="685800"/>
            <a:ext cx="7037388" cy="5872660"/>
          </a:xfrm>
          <a:prstGeom prst="rect">
            <a:avLst/>
          </a:prstGeom>
          <a:noFill/>
          <a:ln w="9525">
            <a:noFill/>
            <a:miter lim="800000"/>
            <a:headEnd/>
            <a:tailEnd/>
          </a:ln>
        </p:spPr>
      </p:pic>
      <p:pic>
        <p:nvPicPr>
          <p:cNvPr id="9219" name="Picture 3"/>
          <p:cNvPicPr>
            <a:picLocks noChangeAspect="1" noChangeArrowheads="1"/>
          </p:cNvPicPr>
          <p:nvPr/>
        </p:nvPicPr>
        <p:blipFill>
          <a:blip r:embed="rId4"/>
          <a:srcRect/>
          <a:stretch>
            <a:fillRect/>
          </a:stretch>
        </p:blipFill>
        <p:spPr bwMode="auto">
          <a:xfrm>
            <a:off x="17585" y="2362200"/>
            <a:ext cx="9126415" cy="75569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2400" y="3124200"/>
            <a:ext cx="8763000" cy="3429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Maintain OCLC Local Holdings </a:t>
            </a:r>
            <a:r>
              <a:rPr lang="en-US" sz="2000" dirty="0" smtClean="0"/>
              <a:t>is critical for the future of ALIAS – Integrated Fulfillment. OCLC LHR Info: </a:t>
            </a:r>
            <a:r>
              <a:rPr lang="en-US" sz="1100" u="sng" dirty="0">
                <a:hlinkClick r:id="rId5"/>
              </a:rPr>
              <a:t>http://www.oclc.org/batchprocessing/options/holdings/localdatarecords/</a:t>
            </a:r>
            <a:r>
              <a:rPr lang="en-US" sz="1100" dirty="0"/>
              <a:t> </a:t>
            </a:r>
            <a:endParaRPr lang="en-US" sz="1100" dirty="0" smtClean="0"/>
          </a:p>
          <a:p>
            <a:endParaRPr lang="en-US" sz="700" dirty="0" smtClean="0"/>
          </a:p>
          <a:p>
            <a:r>
              <a:rPr lang="en-US" sz="2000" b="1" dirty="0" smtClean="0"/>
              <a:t>Maintain knowledge base in your link resolvers </a:t>
            </a:r>
            <a:r>
              <a:rPr lang="en-US" sz="2000" dirty="0" smtClean="0"/>
              <a:t>(Serials Solutions, SFX, etc.)</a:t>
            </a:r>
          </a:p>
          <a:p>
            <a:r>
              <a:rPr lang="en-US" sz="2000" dirty="0" smtClean="0"/>
              <a:t>Also - add print (physical) serial holdings to your knowledge base – good for user &amp; ALIAS: </a:t>
            </a:r>
            <a:r>
              <a:rPr lang="en-US" sz="2000" dirty="0" smtClean="0">
                <a:hlinkClick r:id="rId6"/>
              </a:rPr>
              <a:t>http://toolkit.idsproject.org/doku.php?id=wiki:ids_project</a:t>
            </a:r>
            <a:r>
              <a:rPr lang="en-US" sz="2000" dirty="0" smtClean="0"/>
              <a:t> </a:t>
            </a:r>
            <a:endParaRPr lang="en-US" sz="2000" dirty="0"/>
          </a:p>
          <a:p>
            <a:endParaRPr lang="en-US" sz="800" dirty="0" smtClean="0"/>
          </a:p>
          <a:p>
            <a:r>
              <a:rPr lang="en-US" sz="2000" b="1" dirty="0" smtClean="0"/>
              <a:t>Benefits: </a:t>
            </a:r>
          </a:p>
          <a:p>
            <a:pPr>
              <a:buFont typeface="Arial" pitchFamily="34" charset="0"/>
              <a:buChar char="•"/>
            </a:pPr>
            <a:r>
              <a:rPr lang="en-US" sz="2000" dirty="0" smtClean="0"/>
              <a:t>You, users, and other libraries know what you have.</a:t>
            </a:r>
          </a:p>
          <a:p>
            <a:pPr>
              <a:buFont typeface="Arial" pitchFamily="34" charset="0"/>
              <a:buChar char="•"/>
            </a:pPr>
            <a:r>
              <a:rPr lang="en-US" sz="2000" dirty="0" smtClean="0"/>
              <a:t>Reduce staff time; cancelling requests, detecting local holdings, lower cost, etc.</a:t>
            </a:r>
          </a:p>
          <a:p>
            <a:pPr>
              <a:buFont typeface="Arial" pitchFamily="34" charset="0"/>
              <a:buChar char="•"/>
            </a:pPr>
            <a:r>
              <a:rPr lang="en-US" sz="2000" dirty="0" smtClean="0"/>
              <a:t>Reduce turnaround times; more requests are handled automatically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1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87362"/>
          </a:xfrm>
        </p:spPr>
        <p:txBody>
          <a:bodyPr>
            <a:noAutofit/>
          </a:bodyPr>
          <a:lstStyle/>
          <a:p>
            <a:r>
              <a:rPr lang="en-US" sz="3200" dirty="0" smtClean="0"/>
              <a:t>Best Practices #6: </a:t>
            </a:r>
            <a:r>
              <a:rPr lang="en-US" sz="3200" dirty="0"/>
              <a:t>A</a:t>
            </a:r>
            <a:r>
              <a:rPr lang="en-US" sz="3200" dirty="0" smtClean="0"/>
              <a:t>rticle converters &amp; </a:t>
            </a:r>
            <a:r>
              <a:rPr lang="en-US" sz="3200" dirty="0"/>
              <a:t>Odyssey Helper</a:t>
            </a:r>
          </a:p>
        </p:txBody>
      </p:sp>
      <p:pic>
        <p:nvPicPr>
          <p:cNvPr id="11266" name="Picture 2"/>
          <p:cNvPicPr>
            <a:picLocks noChangeAspect="1" noChangeArrowheads="1"/>
          </p:cNvPicPr>
          <p:nvPr/>
        </p:nvPicPr>
        <p:blipFill>
          <a:blip r:embed="rId3"/>
          <a:srcRect/>
          <a:stretch>
            <a:fillRect/>
          </a:stretch>
        </p:blipFill>
        <p:spPr bwMode="auto">
          <a:xfrm>
            <a:off x="0" y="2322635"/>
            <a:ext cx="9144000" cy="4535365"/>
          </a:xfrm>
          <a:prstGeom prst="rect">
            <a:avLst/>
          </a:prstGeom>
          <a:noFill/>
          <a:ln w="9525">
            <a:noFill/>
            <a:miter lim="800000"/>
            <a:headEnd/>
            <a:tailEnd/>
          </a:ln>
        </p:spPr>
      </p:pic>
      <p:sp>
        <p:nvSpPr>
          <p:cNvPr id="5" name="Right Arrow Callout 4"/>
          <p:cNvSpPr/>
          <p:nvPr/>
        </p:nvSpPr>
        <p:spPr>
          <a:xfrm>
            <a:off x="3200400" y="838200"/>
            <a:ext cx="1295400" cy="11430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Print out</a:t>
            </a:r>
          </a:p>
          <a:p>
            <a:pPr algn="ctr"/>
            <a:r>
              <a:rPr lang="en-US" dirty="0" smtClean="0"/>
              <a:t>Article</a:t>
            </a:r>
            <a:endParaRPr lang="en-US" dirty="0"/>
          </a:p>
        </p:txBody>
      </p:sp>
      <p:sp>
        <p:nvSpPr>
          <p:cNvPr id="7" name="Right Arrow Callout 6"/>
          <p:cNvSpPr/>
          <p:nvPr/>
        </p:nvSpPr>
        <p:spPr>
          <a:xfrm>
            <a:off x="4572000" y="838200"/>
            <a:ext cx="1295400" cy="11430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Scan</a:t>
            </a:r>
          </a:p>
          <a:p>
            <a:pPr algn="ctr"/>
            <a:r>
              <a:rPr lang="en-US" dirty="0" smtClean="0"/>
              <a:t>Article</a:t>
            </a:r>
            <a:endParaRPr lang="en-US" dirty="0"/>
          </a:p>
        </p:txBody>
      </p:sp>
      <p:sp>
        <p:nvSpPr>
          <p:cNvPr id="8" name="Right Arrow Callout 7"/>
          <p:cNvSpPr/>
          <p:nvPr/>
        </p:nvSpPr>
        <p:spPr>
          <a:xfrm>
            <a:off x="5943600" y="838200"/>
            <a:ext cx="1295400" cy="11430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Send</a:t>
            </a:r>
          </a:p>
          <a:p>
            <a:pPr algn="ctr"/>
            <a:r>
              <a:rPr lang="en-US" dirty="0" smtClean="0"/>
              <a:t>Article</a:t>
            </a:r>
            <a:endParaRPr lang="en-US" dirty="0"/>
          </a:p>
        </p:txBody>
      </p:sp>
      <p:sp>
        <p:nvSpPr>
          <p:cNvPr id="9" name="Right Arrow Callout 8"/>
          <p:cNvSpPr/>
          <p:nvPr/>
        </p:nvSpPr>
        <p:spPr>
          <a:xfrm>
            <a:off x="1828800" y="838200"/>
            <a:ext cx="1295400" cy="11430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Open Article</a:t>
            </a:r>
            <a:endParaRPr lang="en-US" dirty="0"/>
          </a:p>
        </p:txBody>
      </p:sp>
      <p:sp>
        <p:nvSpPr>
          <p:cNvPr id="10" name="Right Arrow Callout 9"/>
          <p:cNvSpPr/>
          <p:nvPr/>
        </p:nvSpPr>
        <p:spPr>
          <a:xfrm>
            <a:off x="3657600" y="838200"/>
            <a:ext cx="2057400" cy="1143000"/>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Convert</a:t>
            </a:r>
          </a:p>
          <a:p>
            <a:pPr algn="ctr"/>
            <a:r>
              <a:rPr lang="en-US" dirty="0" smtClean="0"/>
              <a:t>Article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87362"/>
          </a:xfrm>
        </p:spPr>
        <p:txBody>
          <a:bodyPr>
            <a:noAutofit/>
          </a:bodyPr>
          <a:lstStyle/>
          <a:p>
            <a:r>
              <a:rPr lang="en-US" sz="3200" dirty="0" smtClean="0"/>
              <a:t>Best Practices #6: </a:t>
            </a:r>
            <a:r>
              <a:rPr lang="en-US" sz="3200" dirty="0"/>
              <a:t>A</a:t>
            </a:r>
            <a:r>
              <a:rPr lang="en-US" sz="3200" dirty="0" smtClean="0"/>
              <a:t>rticle converters &amp; </a:t>
            </a:r>
            <a:r>
              <a:rPr lang="en-US" sz="3200" dirty="0"/>
              <a:t>Odyssey Helper</a:t>
            </a:r>
          </a:p>
        </p:txBody>
      </p:sp>
      <p:pic>
        <p:nvPicPr>
          <p:cNvPr id="10242" name="Picture 2"/>
          <p:cNvPicPr>
            <a:picLocks noChangeAspect="1" noChangeArrowheads="1"/>
          </p:cNvPicPr>
          <p:nvPr/>
        </p:nvPicPr>
        <p:blipFill>
          <a:blip r:embed="rId3"/>
          <a:srcRect/>
          <a:stretch>
            <a:fillRect/>
          </a:stretch>
        </p:blipFill>
        <p:spPr bwMode="auto">
          <a:xfrm>
            <a:off x="152400" y="904875"/>
            <a:ext cx="4962525" cy="5114925"/>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4"/>
          <a:srcRect/>
          <a:stretch>
            <a:fillRect/>
          </a:stretch>
        </p:blipFill>
        <p:spPr bwMode="auto">
          <a:xfrm>
            <a:off x="304798" y="838200"/>
            <a:ext cx="8305801" cy="5631334"/>
          </a:xfrm>
          <a:prstGeom prst="rect">
            <a:avLst/>
          </a:prstGeom>
          <a:noFill/>
          <a:ln w="9525">
            <a:noFill/>
            <a:miter lim="800000"/>
            <a:headEnd/>
            <a:tailEnd/>
          </a:ln>
        </p:spPr>
      </p:pic>
      <p:pic>
        <p:nvPicPr>
          <p:cNvPr id="10244" name="Picture 4"/>
          <p:cNvPicPr>
            <a:picLocks noChangeAspect="1" noChangeArrowheads="1"/>
          </p:cNvPicPr>
          <p:nvPr/>
        </p:nvPicPr>
        <p:blipFill>
          <a:blip r:embed="rId5"/>
          <a:srcRect/>
          <a:stretch>
            <a:fillRect/>
          </a:stretch>
        </p:blipFill>
        <p:spPr bwMode="auto">
          <a:xfrm>
            <a:off x="990600" y="3657600"/>
            <a:ext cx="6024563" cy="1362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ssolve">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p:spPr>
        <p:txBody>
          <a:bodyPr>
            <a:noAutofit/>
          </a:bodyPr>
          <a:lstStyle/>
          <a:p>
            <a:r>
              <a:rPr lang="en-US" sz="3000" dirty="0" smtClean="0"/>
              <a:t>Best Practices #7: Change Inefficient Workflow Patterns</a:t>
            </a:r>
            <a:endParaRPr lang="en-US" sz="3000" dirty="0"/>
          </a:p>
        </p:txBody>
      </p:sp>
      <p:sp>
        <p:nvSpPr>
          <p:cNvPr id="3" name="TextBox 2"/>
          <p:cNvSpPr txBox="1"/>
          <p:nvPr/>
        </p:nvSpPr>
        <p:spPr>
          <a:xfrm>
            <a:off x="304800" y="685800"/>
            <a:ext cx="8153400" cy="461665"/>
          </a:xfrm>
          <a:prstGeom prst="rect">
            <a:avLst/>
          </a:prstGeom>
          <a:noFill/>
        </p:spPr>
        <p:txBody>
          <a:bodyPr wrap="square" rtlCol="0">
            <a:spAutoFit/>
          </a:bodyPr>
          <a:lstStyle/>
          <a:p>
            <a:r>
              <a:rPr lang="en-US" sz="2400" b="1" dirty="0" smtClean="0"/>
              <a:t>Anyone want to admit they have an inefficient workflow?</a:t>
            </a:r>
            <a:endParaRPr lang="en-US" sz="2400" b="1" dirty="0"/>
          </a:p>
        </p:txBody>
      </p:sp>
      <p:sp>
        <p:nvSpPr>
          <p:cNvPr id="4" name="TextBox 3"/>
          <p:cNvSpPr txBox="1"/>
          <p:nvPr/>
        </p:nvSpPr>
        <p:spPr>
          <a:xfrm>
            <a:off x="381000" y="1295400"/>
            <a:ext cx="8229600" cy="5230713"/>
          </a:xfrm>
          <a:prstGeom prst="rect">
            <a:avLst/>
          </a:prstGeom>
          <a:noFill/>
        </p:spPr>
        <p:txBody>
          <a:bodyPr wrap="square" rtlCol="0">
            <a:spAutoFit/>
          </a:bodyPr>
          <a:lstStyle/>
          <a:p>
            <a:pPr marL="457200" indent="-457200">
              <a:lnSpc>
                <a:spcPct val="150000"/>
              </a:lnSpc>
            </a:pPr>
            <a:r>
              <a:rPr lang="en-US" sz="2400" dirty="0" smtClean="0"/>
              <a:t>To name a few…</a:t>
            </a:r>
          </a:p>
          <a:p>
            <a:pPr marL="457200" indent="-457200">
              <a:lnSpc>
                <a:spcPct val="150000"/>
              </a:lnSpc>
              <a:buFont typeface="Arial" pitchFamily="34" charset="0"/>
              <a:buChar char="•"/>
            </a:pPr>
            <a:r>
              <a:rPr lang="en-US" sz="2400" dirty="0" smtClean="0"/>
              <a:t>Paper files backing up ILLiad</a:t>
            </a:r>
          </a:p>
          <a:p>
            <a:pPr marL="457200" indent="-457200">
              <a:lnSpc>
                <a:spcPct val="150000"/>
              </a:lnSpc>
              <a:buFont typeface="Arial" pitchFamily="34" charset="0"/>
              <a:buChar char="•"/>
            </a:pPr>
            <a:r>
              <a:rPr lang="en-US" sz="2400" dirty="0" smtClean="0"/>
              <a:t>Paper filing and retrieving instead of keeping it with the work</a:t>
            </a:r>
          </a:p>
          <a:p>
            <a:pPr marL="457200" indent="-457200">
              <a:lnSpc>
                <a:spcPct val="150000"/>
              </a:lnSpc>
              <a:buFont typeface="Arial" pitchFamily="34" charset="0"/>
              <a:buChar char="•"/>
            </a:pPr>
            <a:r>
              <a:rPr lang="en-US" sz="2400" dirty="0" smtClean="0"/>
              <a:t>Writing or stamping on paperwork instead of ILLiad</a:t>
            </a:r>
          </a:p>
          <a:p>
            <a:pPr marL="457200" indent="-457200">
              <a:lnSpc>
                <a:spcPct val="150000"/>
              </a:lnSpc>
              <a:buFont typeface="Arial" pitchFamily="34" charset="0"/>
              <a:buChar char="•"/>
            </a:pPr>
            <a:r>
              <a:rPr lang="en-US" sz="2400" dirty="0" smtClean="0"/>
              <a:t>Maintaining lists instead of incorporating them into ILLiad</a:t>
            </a:r>
          </a:p>
          <a:p>
            <a:pPr marL="457200" indent="-457200">
              <a:lnSpc>
                <a:spcPct val="150000"/>
              </a:lnSpc>
              <a:buFont typeface="Arial" pitchFamily="34" charset="0"/>
              <a:buChar char="•"/>
            </a:pPr>
            <a:r>
              <a:rPr lang="en-US" sz="2400" dirty="0" smtClean="0"/>
              <a:t>Performing ILLiad functions just to move requests into a new status (not actually printing)</a:t>
            </a:r>
          </a:p>
          <a:p>
            <a:pPr marL="457200" indent="-457200">
              <a:lnSpc>
                <a:spcPct val="150000"/>
              </a:lnSpc>
              <a:buFont typeface="Arial" pitchFamily="34" charset="0"/>
              <a:buChar char="•"/>
            </a:pPr>
            <a:r>
              <a:rPr lang="en-US" sz="2400" dirty="0" smtClean="0"/>
              <a:t>Clicking through pop-ups that can be turned off; ILLiad, Internet Explorer,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a:bodyPr>
          <a:lstStyle/>
          <a:p>
            <a:r>
              <a:rPr lang="en-US" sz="2800" dirty="0" smtClean="0"/>
              <a:t>Best Practices</a:t>
            </a:r>
            <a:endParaRPr lang="en-US" sz="2800" dirty="0"/>
          </a:p>
        </p:txBody>
      </p:sp>
      <p:pic>
        <p:nvPicPr>
          <p:cNvPr id="1027" name="Picture 3"/>
          <p:cNvPicPr>
            <a:picLocks noChangeAspect="1" noChangeArrowheads="1"/>
          </p:cNvPicPr>
          <p:nvPr/>
        </p:nvPicPr>
        <p:blipFill>
          <a:blip r:embed="rId3"/>
          <a:srcRect/>
          <a:stretch>
            <a:fillRect/>
          </a:stretch>
        </p:blipFill>
        <p:spPr bwMode="auto">
          <a:xfrm>
            <a:off x="76200" y="3733800"/>
            <a:ext cx="8915400" cy="2945446"/>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a:srcRect/>
          <a:stretch>
            <a:fillRect/>
          </a:stretch>
        </p:blipFill>
        <p:spPr bwMode="auto">
          <a:xfrm>
            <a:off x="381000" y="457200"/>
            <a:ext cx="8382000" cy="3230099"/>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228600" y="1600200"/>
            <a:ext cx="8635535" cy="19812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09600" y="4924961"/>
            <a:ext cx="8077200" cy="15388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Best practice</a:t>
            </a:r>
          </a:p>
          <a:p>
            <a:r>
              <a:rPr lang="en-US" sz="2000" dirty="0" smtClean="0"/>
              <a:t>the most effective and efficient way to do something or to achieve a particular aim. </a:t>
            </a:r>
          </a:p>
          <a:p>
            <a:r>
              <a:rPr lang="en-US" sz="2000" dirty="0" smtClean="0"/>
              <a:t>(NOTE: in business, best practice is often determined by benchmarking…) </a:t>
            </a:r>
            <a:r>
              <a:rPr lang="en-US" sz="1400" i="1" dirty="0" smtClean="0"/>
              <a:t>Dictionary of Human Resources &amp; Personnel Management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ssolve">
                                      <p:cBhvr>
                                        <p:cTn id="1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686800" cy="487362"/>
          </a:xfrm>
        </p:spPr>
        <p:txBody>
          <a:bodyPr>
            <a:noAutofit/>
          </a:bodyPr>
          <a:lstStyle/>
          <a:p>
            <a:r>
              <a:rPr lang="en-US" sz="3000" dirty="0" smtClean="0"/>
              <a:t>Best Practices #8: Active Participant in Best Practices</a:t>
            </a:r>
            <a:endParaRPr lang="en-US" sz="3000" dirty="0"/>
          </a:p>
        </p:txBody>
      </p:sp>
      <p:sp>
        <p:nvSpPr>
          <p:cNvPr id="3" name="TextBox 2"/>
          <p:cNvSpPr txBox="1"/>
          <p:nvPr/>
        </p:nvSpPr>
        <p:spPr>
          <a:xfrm>
            <a:off x="228600" y="685800"/>
            <a:ext cx="8686800" cy="5755422"/>
          </a:xfrm>
          <a:prstGeom prst="rect">
            <a:avLst/>
          </a:prstGeom>
          <a:noFill/>
        </p:spPr>
        <p:txBody>
          <a:bodyPr wrap="square" rtlCol="0">
            <a:spAutoFit/>
          </a:bodyPr>
          <a:lstStyle/>
          <a:p>
            <a:r>
              <a:rPr lang="en-US" sz="2400" dirty="0" smtClean="0"/>
              <a:t>Many ways to become active in best practices community</a:t>
            </a:r>
          </a:p>
          <a:p>
            <a:endParaRPr lang="en-US" sz="800" dirty="0"/>
          </a:p>
          <a:p>
            <a:pPr marL="457200" indent="-457200">
              <a:buFont typeface="Arial" pitchFamily="34" charset="0"/>
              <a:buChar char="•"/>
            </a:pPr>
            <a:r>
              <a:rPr lang="en-US" sz="2400" dirty="0" smtClean="0"/>
              <a:t>Internal discussion, workflow open houses, and training across library service units; cataloging, acquisitions, interlibrary loan, reference etc – MARC training.</a:t>
            </a:r>
          </a:p>
          <a:p>
            <a:pPr marL="457200" indent="-457200">
              <a:buFont typeface="Arial" pitchFamily="34" charset="0"/>
              <a:buChar char="•"/>
            </a:pPr>
            <a:r>
              <a:rPr lang="en-US" sz="2400" dirty="0" smtClean="0"/>
              <a:t>External discussion and training with other libraries, workflow tours.</a:t>
            </a:r>
          </a:p>
          <a:p>
            <a:pPr marL="457200" indent="-457200">
              <a:buFont typeface="Arial" pitchFamily="34" charset="0"/>
              <a:buChar char="•"/>
            </a:pPr>
            <a:r>
              <a:rPr lang="en-US" sz="2400" dirty="0" smtClean="0"/>
              <a:t>Actively report problems and enhancement suggestion to vendors.  Contact: </a:t>
            </a:r>
            <a:r>
              <a:rPr lang="en-US" sz="2400" dirty="0" smtClean="0">
                <a:hlinkClick r:id="rId3"/>
              </a:rPr>
              <a:t>support@oclc.org</a:t>
            </a:r>
            <a:r>
              <a:rPr lang="en-US" sz="2400" dirty="0" smtClean="0"/>
              <a:t> </a:t>
            </a:r>
          </a:p>
          <a:p>
            <a:pPr marL="457200" indent="-457200">
              <a:buFont typeface="Arial" pitchFamily="34" charset="0"/>
              <a:buChar char="•"/>
            </a:pPr>
            <a:r>
              <a:rPr lang="en-US" sz="2400" dirty="0" smtClean="0"/>
              <a:t>Actively share good ideas on the </a:t>
            </a:r>
            <a:r>
              <a:rPr lang="en-US" sz="2400" dirty="0" err="1" smtClean="0"/>
              <a:t>listservs</a:t>
            </a:r>
            <a:r>
              <a:rPr lang="en-US" sz="2400" dirty="0" smtClean="0"/>
              <a:t> and contribute to toolkit.</a:t>
            </a:r>
          </a:p>
          <a:p>
            <a:pPr marL="457200" indent="-457200">
              <a:buFont typeface="Arial" pitchFamily="34" charset="0"/>
              <a:buChar char="•"/>
            </a:pPr>
            <a:r>
              <a:rPr lang="en-US" sz="2400" dirty="0" smtClean="0"/>
              <a:t>Invite mentors to visit or visit a mentor library – contact Tim Bowersox, IDS Project Mentor &amp; Training Coordinator: </a:t>
            </a:r>
            <a:r>
              <a:rPr lang="en-US" sz="2400" dirty="0" smtClean="0">
                <a:hlinkClick r:id="rId4"/>
              </a:rPr>
              <a:t>bowersox@geneseo.edu</a:t>
            </a:r>
            <a:r>
              <a:rPr lang="en-US" sz="2400" dirty="0" smtClean="0"/>
              <a:t>  </a:t>
            </a:r>
          </a:p>
          <a:p>
            <a:pPr marL="457200" indent="-457200">
              <a:buFont typeface="Arial" pitchFamily="34" charset="0"/>
              <a:buChar char="•"/>
            </a:pPr>
            <a:r>
              <a:rPr lang="en-US" sz="2400" dirty="0" smtClean="0"/>
              <a:t>Other Suggestions?</a:t>
            </a:r>
          </a:p>
          <a:p>
            <a:pPr marL="457200" indent="-457200">
              <a:buFont typeface="Arial" pitchFamily="34" charset="0"/>
              <a:buChar char="•"/>
            </a:pPr>
            <a:r>
              <a:rPr lang="en-US" sz="2400" b="1" i="1" dirty="0" smtClean="0"/>
              <a:t>How can you help? How to identify and share best practices?</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a:t>
            </a:r>
            <a:endParaRPr lang="en-US" sz="3600" dirty="0"/>
          </a:p>
        </p:txBody>
      </p:sp>
      <p:sp>
        <p:nvSpPr>
          <p:cNvPr id="3" name="TextBox 2"/>
          <p:cNvSpPr txBox="1"/>
          <p:nvPr/>
        </p:nvSpPr>
        <p:spPr>
          <a:xfrm>
            <a:off x="304800" y="533400"/>
            <a:ext cx="7696200" cy="461665"/>
          </a:xfrm>
          <a:prstGeom prst="rect">
            <a:avLst/>
          </a:prstGeom>
          <a:noFill/>
        </p:spPr>
        <p:txBody>
          <a:bodyPr wrap="square" rtlCol="0">
            <a:spAutoFit/>
          </a:bodyPr>
          <a:lstStyle/>
          <a:p>
            <a:r>
              <a:rPr lang="en-US" sz="2400" dirty="0" smtClean="0"/>
              <a:t> </a:t>
            </a:r>
            <a:endParaRPr lang="en-US" sz="2400" dirty="0"/>
          </a:p>
        </p:txBody>
      </p:sp>
      <p:pic>
        <p:nvPicPr>
          <p:cNvPr id="4" name="Picture 4"/>
          <p:cNvPicPr>
            <a:picLocks noChangeAspect="1" noChangeArrowheads="1"/>
          </p:cNvPicPr>
          <p:nvPr/>
        </p:nvPicPr>
        <p:blipFill>
          <a:blip r:embed="rId3"/>
          <a:srcRect/>
          <a:stretch>
            <a:fillRect/>
          </a:stretch>
        </p:blipFill>
        <p:spPr bwMode="auto">
          <a:xfrm>
            <a:off x="228600" y="1143000"/>
            <a:ext cx="8382000" cy="3230099"/>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228600" y="2895600"/>
            <a:ext cx="8635535" cy="1981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5105400"/>
            <a:ext cx="8305800" cy="1569660"/>
          </a:xfrm>
          <a:prstGeom prst="rect">
            <a:avLst/>
          </a:prstGeom>
          <a:noFill/>
        </p:spPr>
        <p:txBody>
          <a:bodyPr wrap="square" rtlCol="0">
            <a:spAutoFit/>
          </a:bodyPr>
          <a:lstStyle/>
          <a:p>
            <a:r>
              <a:rPr lang="en-US" sz="2400" dirty="0" smtClean="0"/>
              <a:t>So </a:t>
            </a:r>
            <a:r>
              <a:rPr lang="en-US" sz="2400" b="1" dirty="0" smtClean="0"/>
              <a:t>where to next</a:t>
            </a:r>
            <a:r>
              <a:rPr lang="en-US" sz="2400" dirty="0" smtClean="0"/>
              <a:t> with our goal to “continually implement and objectively evaluate innovative resource sharing strategies, policies and procedures that will optimize mutual access to information resources…”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dirty="0" smtClean="0"/>
              <a:t>Best Practices</a:t>
            </a:r>
            <a:endParaRPr lang="en-US" sz="3600" dirty="0"/>
          </a:p>
        </p:txBody>
      </p:sp>
      <p:sp>
        <p:nvSpPr>
          <p:cNvPr id="3" name="TextBox 2"/>
          <p:cNvSpPr txBox="1"/>
          <p:nvPr/>
        </p:nvSpPr>
        <p:spPr>
          <a:xfrm>
            <a:off x="1295400" y="1752600"/>
            <a:ext cx="6324600" cy="1384995"/>
          </a:xfrm>
          <a:prstGeom prst="rect">
            <a:avLst/>
          </a:prstGeom>
          <a:noFill/>
        </p:spPr>
        <p:txBody>
          <a:bodyPr wrap="square" rtlCol="0">
            <a:spAutoFit/>
          </a:bodyPr>
          <a:lstStyle/>
          <a:p>
            <a:pPr algn="ctr"/>
            <a:r>
              <a:rPr lang="en-US" sz="2800" dirty="0" smtClean="0"/>
              <a:t>Thank you</a:t>
            </a:r>
          </a:p>
          <a:p>
            <a:pPr algn="ctr"/>
            <a:endParaRPr lang="en-US" sz="2800" dirty="0" smtClean="0"/>
          </a:p>
          <a:p>
            <a:pPr algn="ctr"/>
            <a:r>
              <a:rPr lang="en-US" sz="2800" dirty="0" smtClean="0"/>
              <a:t>Questions, comments, suggestions?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828800" y="838200"/>
          <a:ext cx="5186363" cy="5747658"/>
        </p:xfrm>
        <a:graphic>
          <a:graphicData uri="http://schemas.openxmlformats.org/presentationml/2006/ole">
            <p:oleObj spid="_x0000_s1026" name="Document" r:id="rId4" imgW="8180088" imgH="9066889" progId="Word.Document.12">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Autofit/>
          </a:bodyPr>
          <a:lstStyle/>
          <a:p>
            <a:r>
              <a:rPr lang="en-US" sz="3600" dirty="0" smtClean="0"/>
              <a:t>Best Practices – Benefits</a:t>
            </a:r>
            <a:endParaRPr lang="en-US" sz="3600" dirty="0"/>
          </a:p>
        </p:txBody>
      </p:sp>
      <p:sp>
        <p:nvSpPr>
          <p:cNvPr id="4" name="TextBox 3"/>
          <p:cNvSpPr txBox="1"/>
          <p:nvPr/>
        </p:nvSpPr>
        <p:spPr>
          <a:xfrm>
            <a:off x="685800" y="1143000"/>
            <a:ext cx="7543800" cy="5105400"/>
          </a:xfrm>
          <a:prstGeom prst="rect">
            <a:avLst/>
          </a:prstGeom>
          <a:noFill/>
        </p:spPr>
        <p:txBody>
          <a:bodyPr wrap="square" rtlCol="0">
            <a:spAutoFit/>
          </a:bodyPr>
          <a:lstStyle/>
          <a:p>
            <a:r>
              <a:rPr lang="en-US" sz="3200" b="1" dirty="0"/>
              <a:t>W</a:t>
            </a:r>
            <a:r>
              <a:rPr lang="en-US" sz="3200" b="1" dirty="0" smtClean="0"/>
              <a:t>hat makes best practices useful? </a:t>
            </a:r>
          </a:p>
          <a:p>
            <a:pPr marL="514350" indent="-514350">
              <a:buFont typeface="Arial" pitchFamily="34" charset="0"/>
              <a:buChar char="•"/>
            </a:pPr>
            <a:r>
              <a:rPr lang="en-US" sz="3200" dirty="0" smtClean="0"/>
              <a:t>Improve service qualities:</a:t>
            </a:r>
          </a:p>
          <a:p>
            <a:pPr marL="971550" lvl="1" indent="-514350">
              <a:buFont typeface="Arial" pitchFamily="34" charset="0"/>
              <a:buChar char="•"/>
            </a:pPr>
            <a:r>
              <a:rPr lang="en-US" sz="3200" dirty="0" smtClean="0"/>
              <a:t>Decrease turnaround time</a:t>
            </a:r>
          </a:p>
          <a:p>
            <a:pPr marL="971550" lvl="1" indent="-514350">
              <a:buFont typeface="Arial" pitchFamily="34" charset="0"/>
              <a:buChar char="•"/>
            </a:pPr>
            <a:r>
              <a:rPr lang="en-US" sz="3200" dirty="0" smtClean="0"/>
              <a:t>Increase accuracy / reduce errors</a:t>
            </a:r>
          </a:p>
          <a:p>
            <a:pPr marL="971550" lvl="1" indent="-514350">
              <a:buFont typeface="Arial" pitchFamily="34" charset="0"/>
              <a:buChar char="•"/>
            </a:pPr>
            <a:r>
              <a:rPr lang="en-US" sz="3200" dirty="0" smtClean="0"/>
              <a:t>Enhance service offerings; color, delivery, customer satisfaction, etc.</a:t>
            </a:r>
          </a:p>
          <a:p>
            <a:pPr marL="514350" indent="-514350">
              <a:buFont typeface="Arial" pitchFamily="34" charset="0"/>
              <a:buChar char="•"/>
            </a:pPr>
            <a:r>
              <a:rPr lang="en-US" sz="3200" dirty="0" smtClean="0"/>
              <a:t>Reduce cost</a:t>
            </a:r>
          </a:p>
          <a:p>
            <a:pPr marL="514350" indent="-514350">
              <a:buFont typeface="Arial" pitchFamily="34" charset="0"/>
              <a:buChar char="•"/>
            </a:pPr>
            <a:r>
              <a:rPr lang="en-US" sz="3200" dirty="0" smtClean="0"/>
              <a:t>Reduce staff time</a:t>
            </a:r>
          </a:p>
          <a:p>
            <a:pPr marL="514350" indent="-514350">
              <a:buFont typeface="Arial" pitchFamily="34" charset="0"/>
              <a:buChar char="•"/>
            </a:pPr>
            <a:r>
              <a:rPr lang="en-US" sz="3200" dirty="0" smtClean="0"/>
              <a:t>Others?</a:t>
            </a:r>
          </a:p>
          <a:p>
            <a:pPr>
              <a:buFont typeface="Arial" pitchFamily="34" charset="0"/>
              <a:buChar cha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Autofit/>
          </a:bodyPr>
          <a:lstStyle/>
          <a:p>
            <a:r>
              <a:rPr lang="en-US" sz="3600" dirty="0" smtClean="0"/>
              <a:t>Best Practices</a:t>
            </a:r>
            <a:endParaRPr lang="en-US" sz="3600" dirty="0"/>
          </a:p>
        </p:txBody>
      </p:sp>
      <p:sp>
        <p:nvSpPr>
          <p:cNvPr id="3" name="TextBox 2"/>
          <p:cNvSpPr txBox="1"/>
          <p:nvPr/>
        </p:nvSpPr>
        <p:spPr>
          <a:xfrm>
            <a:off x="457200" y="1309807"/>
            <a:ext cx="8229600" cy="1661993"/>
          </a:xfrm>
          <a:prstGeom prst="rect">
            <a:avLst/>
          </a:prstGeom>
          <a:noFill/>
        </p:spPr>
        <p:txBody>
          <a:bodyPr wrap="square" rtlCol="0">
            <a:spAutoFit/>
          </a:bodyPr>
          <a:lstStyle/>
          <a:p>
            <a:pPr algn="ctr"/>
            <a:r>
              <a:rPr lang="en-US" sz="3400" dirty="0" smtClean="0"/>
              <a:t>How do you know what is a best practice?</a:t>
            </a:r>
          </a:p>
          <a:p>
            <a:pPr algn="ctr"/>
            <a:r>
              <a:rPr lang="en-US" sz="3400" dirty="0" smtClean="0"/>
              <a:t>&amp; </a:t>
            </a:r>
          </a:p>
          <a:p>
            <a:pPr algn="ctr"/>
            <a:r>
              <a:rPr lang="en-US" sz="3400" dirty="0" smtClean="0"/>
              <a:t>What criteria do you use?</a:t>
            </a:r>
            <a:endParaRPr lang="en-US" sz="3400" dirty="0"/>
          </a:p>
        </p:txBody>
      </p:sp>
      <p:sp>
        <p:nvSpPr>
          <p:cNvPr id="5" name="TextBox 4"/>
          <p:cNvSpPr txBox="1"/>
          <p:nvPr/>
        </p:nvSpPr>
        <p:spPr>
          <a:xfrm>
            <a:off x="1295400" y="3406914"/>
            <a:ext cx="6553200" cy="707886"/>
          </a:xfrm>
          <a:prstGeom prst="rect">
            <a:avLst/>
          </a:prstGeom>
          <a:noFill/>
        </p:spPr>
        <p:txBody>
          <a:bodyPr wrap="square" rtlCol="0">
            <a:spAutoFit/>
          </a:bodyPr>
          <a:lstStyle/>
          <a:p>
            <a:pPr marL="514350" indent="-514350" algn="ctr"/>
            <a:r>
              <a:rPr lang="en-US" sz="4000" dirty="0" smtClean="0"/>
              <a:t>So are there helpful tools?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a:t>
            </a:r>
            <a:endParaRPr lang="en-US" sz="3600" dirty="0"/>
          </a:p>
        </p:txBody>
      </p:sp>
      <p:pic>
        <p:nvPicPr>
          <p:cNvPr id="2050" name="Picture 2"/>
          <p:cNvPicPr>
            <a:picLocks noChangeAspect="1" noChangeArrowheads="1"/>
          </p:cNvPicPr>
          <p:nvPr/>
        </p:nvPicPr>
        <p:blipFill>
          <a:blip r:embed="rId3"/>
          <a:srcRect/>
          <a:stretch>
            <a:fillRect/>
          </a:stretch>
        </p:blipFill>
        <p:spPr bwMode="auto">
          <a:xfrm>
            <a:off x="5791200" y="4800600"/>
            <a:ext cx="3147438" cy="19812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5857159" y="685800"/>
            <a:ext cx="3134441" cy="21336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866559" y="1371600"/>
            <a:ext cx="1576387" cy="1408244"/>
          </a:xfrm>
          <a:prstGeom prst="rect">
            <a:avLst/>
          </a:prstGeom>
          <a:noFill/>
          <a:ln w="9525">
            <a:noFill/>
            <a:miter lim="800000"/>
            <a:headEnd/>
            <a:tailEnd/>
          </a:ln>
        </p:spPr>
      </p:pic>
      <p:pic>
        <p:nvPicPr>
          <p:cNvPr id="2053" name="Picture 5"/>
          <p:cNvPicPr>
            <a:picLocks noChangeAspect="1" noChangeArrowheads="1"/>
          </p:cNvPicPr>
          <p:nvPr/>
        </p:nvPicPr>
        <p:blipFill>
          <a:blip r:embed="rId6"/>
          <a:srcRect/>
          <a:stretch>
            <a:fillRect/>
          </a:stretch>
        </p:blipFill>
        <p:spPr bwMode="auto">
          <a:xfrm>
            <a:off x="228600" y="2514600"/>
            <a:ext cx="2971800" cy="2102135"/>
          </a:xfrm>
          <a:prstGeom prst="rect">
            <a:avLst/>
          </a:prstGeom>
          <a:noFill/>
          <a:ln w="9525">
            <a:noFill/>
            <a:miter lim="800000"/>
            <a:headEnd/>
            <a:tailEnd/>
          </a:ln>
        </p:spPr>
      </p:pic>
      <p:sp>
        <p:nvSpPr>
          <p:cNvPr id="7" name="Right Arrow 6"/>
          <p:cNvSpPr/>
          <p:nvPr/>
        </p:nvSpPr>
        <p:spPr>
          <a:xfrm>
            <a:off x="2057400" y="914400"/>
            <a:ext cx="2667000" cy="10668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Mentor Program</a:t>
            </a:r>
            <a:endParaRPr lang="en-US" dirty="0"/>
          </a:p>
        </p:txBody>
      </p:sp>
      <p:sp>
        <p:nvSpPr>
          <p:cNvPr id="8" name="Right Arrow 7"/>
          <p:cNvSpPr/>
          <p:nvPr/>
        </p:nvSpPr>
        <p:spPr>
          <a:xfrm>
            <a:off x="2819400" y="5334000"/>
            <a:ext cx="2667000" cy="10668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Workflow Toolkit</a:t>
            </a:r>
            <a:endParaRPr lang="en-US" dirty="0"/>
          </a:p>
        </p:txBody>
      </p:sp>
      <p:sp>
        <p:nvSpPr>
          <p:cNvPr id="9" name="Left Arrow 8"/>
          <p:cNvSpPr/>
          <p:nvPr/>
        </p:nvSpPr>
        <p:spPr>
          <a:xfrm>
            <a:off x="3505200" y="2971800"/>
            <a:ext cx="3810000" cy="12954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Transaction Performance Analysis Module (TPAM)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Mentor Program</a:t>
            </a:r>
            <a:endParaRPr lang="en-US" sz="3600" dirty="0"/>
          </a:p>
        </p:txBody>
      </p:sp>
      <p:pic>
        <p:nvPicPr>
          <p:cNvPr id="2051" name="Picture 3"/>
          <p:cNvPicPr>
            <a:picLocks noChangeAspect="1" noChangeArrowheads="1"/>
          </p:cNvPicPr>
          <p:nvPr/>
        </p:nvPicPr>
        <p:blipFill>
          <a:blip r:embed="rId3"/>
          <a:srcRect/>
          <a:stretch>
            <a:fillRect/>
          </a:stretch>
        </p:blipFill>
        <p:spPr bwMode="auto">
          <a:xfrm>
            <a:off x="76200" y="533189"/>
            <a:ext cx="9067800" cy="6172411"/>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5943601" y="4339327"/>
            <a:ext cx="2819400" cy="251867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6200" y="1600200"/>
            <a:ext cx="1905000" cy="4816703"/>
          </a:xfrm>
          <a:prstGeom prst="rect">
            <a:avLst/>
          </a:prstGeom>
          <a:solidFill>
            <a:schemeClr val="accent6">
              <a:lumMod val="20000"/>
              <a:lumOff val="80000"/>
            </a:schemeClr>
          </a:solidFill>
          <a:ln>
            <a:solidFill>
              <a:schemeClr val="tx2">
                <a:lumMod val="75000"/>
              </a:schemeClr>
            </a:solidFill>
          </a:ln>
        </p:spPr>
        <p:txBody>
          <a:bodyPr wrap="square" rtlCol="0">
            <a:spAutoFit/>
          </a:bodyPr>
          <a:lstStyle/>
          <a:p>
            <a:endParaRPr lang="en-US" sz="1000" dirty="0" smtClean="0"/>
          </a:p>
          <a:p>
            <a:r>
              <a:rPr lang="en-US" dirty="0" smtClean="0"/>
              <a:t>Began in 2007; mentors assist libraries joining IDS Project and use of ILLiad.</a:t>
            </a:r>
          </a:p>
          <a:p>
            <a:endParaRPr lang="en-US" sz="900" dirty="0" smtClean="0"/>
          </a:p>
          <a:p>
            <a:r>
              <a:rPr lang="en-US" i="1" dirty="0" smtClean="0"/>
              <a:t>Evolving charge…</a:t>
            </a:r>
          </a:p>
          <a:p>
            <a:endParaRPr lang="en-US" sz="900" dirty="0"/>
          </a:p>
          <a:p>
            <a:r>
              <a:rPr lang="en-US" dirty="0" smtClean="0"/>
              <a:t>Support optimal best practices in resource sharing among all IDS Project libraries.  </a:t>
            </a:r>
          </a:p>
          <a:p>
            <a:endParaRPr lang="en-US" sz="900" dirty="0"/>
          </a:p>
          <a:p>
            <a:r>
              <a:rPr lang="en-US" dirty="0" smtClean="0"/>
              <a:t>Distributing continual improvements opportunities.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noAutofit/>
          </a:bodyPr>
          <a:lstStyle/>
          <a:p>
            <a:r>
              <a:rPr lang="en-US" sz="3600" dirty="0" smtClean="0"/>
              <a:t>Best Practices: TPAM</a:t>
            </a:r>
            <a:endParaRPr lang="en-US" sz="3600" dirty="0"/>
          </a:p>
        </p:txBody>
      </p:sp>
      <p:pic>
        <p:nvPicPr>
          <p:cNvPr id="2053" name="Picture 5"/>
          <p:cNvPicPr>
            <a:picLocks noChangeAspect="1" noChangeArrowheads="1"/>
          </p:cNvPicPr>
          <p:nvPr/>
        </p:nvPicPr>
        <p:blipFill>
          <a:blip r:embed="rId3"/>
          <a:srcRect/>
          <a:stretch>
            <a:fillRect/>
          </a:stretch>
        </p:blipFill>
        <p:spPr bwMode="auto">
          <a:xfrm>
            <a:off x="914400" y="1142999"/>
            <a:ext cx="7239000" cy="5120585"/>
          </a:xfrm>
          <a:prstGeom prst="rect">
            <a:avLst/>
          </a:prstGeom>
          <a:noFill/>
          <a:ln w="9525">
            <a:noFill/>
            <a:miter lim="800000"/>
            <a:headEnd/>
            <a:tailEnd/>
          </a:ln>
        </p:spPr>
      </p:pic>
      <p:sp>
        <p:nvSpPr>
          <p:cNvPr id="10" name="Rectangle 9"/>
          <p:cNvSpPr/>
          <p:nvPr/>
        </p:nvSpPr>
        <p:spPr>
          <a:xfrm>
            <a:off x="1965326" y="609600"/>
            <a:ext cx="5578474" cy="369332"/>
          </a:xfrm>
          <a:prstGeom prst="rect">
            <a:avLst/>
          </a:prstGeom>
        </p:spPr>
        <p:txBody>
          <a:bodyPr wrap="square">
            <a:spAutoFit/>
          </a:bodyPr>
          <a:lstStyle/>
          <a:p>
            <a:r>
              <a:rPr lang="en-US" dirty="0" smtClean="0"/>
              <a:t>TPAM Guide: </a:t>
            </a:r>
            <a:r>
              <a:rPr lang="en-US" dirty="0" smtClean="0">
                <a:hlinkClick r:id="rId4"/>
              </a:rPr>
              <a:t>http://idsproject.org/Tools/TPAM.aspx</a:t>
            </a:r>
            <a:r>
              <a:rPr lang="en-US" dirty="0" smtClean="0"/>
              <a:t> </a:t>
            </a:r>
            <a:endParaRPr lang="en-US" dirty="0"/>
          </a:p>
        </p:txBody>
      </p:sp>
      <p:pic>
        <p:nvPicPr>
          <p:cNvPr id="3074" name="Picture 2"/>
          <p:cNvPicPr>
            <a:picLocks noChangeAspect="1" noChangeArrowheads="1"/>
          </p:cNvPicPr>
          <p:nvPr/>
        </p:nvPicPr>
        <p:blipFill>
          <a:blip r:embed="rId5"/>
          <a:srcRect/>
          <a:stretch>
            <a:fillRect/>
          </a:stretch>
        </p:blipFill>
        <p:spPr bwMode="auto">
          <a:xfrm>
            <a:off x="1747838" y="1028700"/>
            <a:ext cx="5648325" cy="560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3600" dirty="0" smtClean="0"/>
              <a:t>Best Practices: Workflow Toolkit</a:t>
            </a:r>
            <a:endParaRPr lang="en-US" sz="3600" dirty="0"/>
          </a:p>
        </p:txBody>
      </p:sp>
      <p:pic>
        <p:nvPicPr>
          <p:cNvPr id="4099" name="Picture 3"/>
          <p:cNvPicPr>
            <a:picLocks noChangeAspect="1" noChangeArrowheads="1"/>
          </p:cNvPicPr>
          <p:nvPr/>
        </p:nvPicPr>
        <p:blipFill>
          <a:blip r:embed="rId3"/>
          <a:srcRect/>
          <a:stretch>
            <a:fillRect/>
          </a:stretch>
        </p:blipFill>
        <p:spPr bwMode="auto">
          <a:xfrm>
            <a:off x="0" y="533400"/>
            <a:ext cx="9144000" cy="41943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57200" y="3345120"/>
            <a:ext cx="830580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Over 100 ILLiad tips and workflow strategies shared in this popular wiki – used by libraries across the nation; growing by about one tip a week; authors from outside the project have joined the effort…  but how good is it?</a:t>
            </a:r>
          </a:p>
          <a:p>
            <a:endParaRPr lang="en-US" sz="1000" dirty="0" smtClean="0"/>
          </a:p>
          <a:p>
            <a:pPr marL="457200" indent="-457200">
              <a:buFont typeface="Arial" pitchFamily="34" charset="0"/>
              <a:buChar char="•"/>
            </a:pPr>
            <a:r>
              <a:rPr lang="en-US" sz="2400" dirty="0" smtClean="0"/>
              <a:t>How many has your library adopted?</a:t>
            </a:r>
          </a:p>
          <a:p>
            <a:pPr marL="457200" indent="-457200">
              <a:buFont typeface="Arial" pitchFamily="34" charset="0"/>
              <a:buChar char="•"/>
            </a:pPr>
            <a:endParaRPr lang="en-US" sz="800" dirty="0" smtClean="0"/>
          </a:p>
          <a:p>
            <a:pPr marL="457200" indent="-457200">
              <a:buFont typeface="Arial" pitchFamily="34" charset="0"/>
              <a:buChar char="•"/>
            </a:pPr>
            <a:r>
              <a:rPr lang="en-US" sz="2400" dirty="0" smtClean="0"/>
              <a:t>How useful are the tips?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 calcmode="lin" valueType="num">
                                      <p:cBhvr additive="base">
                                        <p:cTn id="11"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400" dirty="0" smtClean="0"/>
              <a:t>Best Practices: Top 8</a:t>
            </a:r>
            <a:endParaRPr lang="en-US" sz="2400" dirty="0"/>
          </a:p>
        </p:txBody>
      </p:sp>
      <p:sp>
        <p:nvSpPr>
          <p:cNvPr id="3" name="TextBox 2"/>
          <p:cNvSpPr txBox="1"/>
          <p:nvPr/>
        </p:nvSpPr>
        <p:spPr>
          <a:xfrm>
            <a:off x="228600" y="838200"/>
            <a:ext cx="8686800" cy="5947782"/>
          </a:xfrm>
          <a:prstGeom prst="rect">
            <a:avLst/>
          </a:prstGeom>
          <a:noFill/>
        </p:spPr>
        <p:txBody>
          <a:bodyPr wrap="square" rtlCol="0">
            <a:spAutoFit/>
          </a:bodyPr>
          <a:lstStyle/>
          <a:p>
            <a:r>
              <a:rPr lang="en-US" sz="2800" b="1" dirty="0" smtClean="0"/>
              <a:t>Un-mediate processing</a:t>
            </a:r>
          </a:p>
          <a:p>
            <a:endParaRPr lang="en-US" sz="500" dirty="0" smtClean="0"/>
          </a:p>
          <a:p>
            <a:pPr marL="342900" indent="-342900">
              <a:lnSpc>
                <a:spcPct val="150000"/>
              </a:lnSpc>
              <a:buAutoNum type="arabicPeriod"/>
            </a:pPr>
            <a:r>
              <a:rPr lang="en-US" sz="2800" dirty="0" smtClean="0"/>
              <a:t>Direct Request </a:t>
            </a:r>
          </a:p>
          <a:p>
            <a:pPr marL="342900" indent="-342900">
              <a:lnSpc>
                <a:spcPct val="150000"/>
              </a:lnSpc>
              <a:buAutoNum type="arabicPeriod"/>
            </a:pPr>
            <a:r>
              <a:rPr lang="en-US" sz="2800" dirty="0" smtClean="0"/>
              <a:t>Custom Holdings</a:t>
            </a:r>
          </a:p>
          <a:p>
            <a:pPr marL="342900" indent="-342900">
              <a:lnSpc>
                <a:spcPct val="150000"/>
              </a:lnSpc>
              <a:buAutoNum type="arabicPeriod"/>
            </a:pPr>
            <a:r>
              <a:rPr lang="en-US" sz="2800" dirty="0" smtClean="0"/>
              <a:t>ALIAS </a:t>
            </a:r>
          </a:p>
          <a:p>
            <a:pPr marL="342900" indent="-342900">
              <a:lnSpc>
                <a:spcPct val="150000"/>
              </a:lnSpc>
              <a:buAutoNum type="arabicPeriod"/>
            </a:pPr>
            <a:r>
              <a:rPr lang="en-US" sz="2800" dirty="0" smtClean="0"/>
              <a:t>Odyssey Trusted Sender</a:t>
            </a:r>
          </a:p>
          <a:p>
            <a:pPr marL="342900" indent="-342900">
              <a:lnSpc>
                <a:spcPct val="150000"/>
              </a:lnSpc>
            </a:pPr>
            <a:endParaRPr lang="en-US" sz="500" dirty="0" smtClean="0"/>
          </a:p>
          <a:p>
            <a:pPr marL="342900" indent="-342900">
              <a:lnSpc>
                <a:spcPct val="150000"/>
              </a:lnSpc>
              <a:buFont typeface="+mj-lt"/>
              <a:buAutoNum type="arabicPeriod" startAt="5"/>
            </a:pPr>
            <a:r>
              <a:rPr lang="en-US" sz="2800" dirty="0" smtClean="0"/>
              <a:t>Holdings Maintenance </a:t>
            </a:r>
            <a:r>
              <a:rPr lang="en-US" dirty="0" smtClean="0"/>
              <a:t>(required for automation)</a:t>
            </a:r>
            <a:r>
              <a:rPr lang="en-US" sz="2800" dirty="0" smtClean="0"/>
              <a:t>: </a:t>
            </a:r>
          </a:p>
          <a:p>
            <a:pPr marL="800100" lvl="1" indent="-342900">
              <a:lnSpc>
                <a:spcPct val="150000"/>
              </a:lnSpc>
            </a:pPr>
            <a:r>
              <a:rPr lang="en-US" sz="2800" dirty="0"/>
              <a:t>	</a:t>
            </a:r>
            <a:r>
              <a:rPr lang="en-US" sz="2800" dirty="0" smtClean="0"/>
              <a:t>OCLC Local Holdings Records , OCLC Reclamation, Knowledge Bases (Serials Solutions, SFX, etc.)</a:t>
            </a:r>
          </a:p>
          <a:p>
            <a:pPr marL="342900" indent="-342900"/>
            <a:endParaRPr lang="en-US" sz="1400" dirty="0"/>
          </a:p>
          <a:p>
            <a:pPr marL="342900" indent="-342900" algn="r"/>
            <a:r>
              <a:rPr lang="en-US" sz="1400" i="1" dirty="0" smtClean="0"/>
              <a:t>Continued on next page</a:t>
            </a:r>
          </a:p>
          <a:p>
            <a:pPr marL="342900" indent="-342900"/>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6078</TotalTime>
  <Words>3138</Words>
  <Application>Microsoft Office PowerPoint</Application>
  <PresentationFormat>On-screen Show (4:3)</PresentationFormat>
  <Paragraphs>276</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Microsoft Office Word Document</vt:lpstr>
      <vt:lpstr>Best Practices</vt:lpstr>
      <vt:lpstr>Best Practices</vt:lpstr>
      <vt:lpstr>Best Practices – Benefits</vt:lpstr>
      <vt:lpstr>Best Practices</vt:lpstr>
      <vt:lpstr>Best Practices</vt:lpstr>
      <vt:lpstr>Best Practices: Mentor Program</vt:lpstr>
      <vt:lpstr>Best Practices: TPAM</vt:lpstr>
      <vt:lpstr>Best Practices: Workflow Toolkit</vt:lpstr>
      <vt:lpstr>Best Practices: Top 8</vt:lpstr>
      <vt:lpstr>Best Practices: Top 8</vt:lpstr>
      <vt:lpstr>Best Practice #1: Direct Request</vt:lpstr>
      <vt:lpstr>Direct Request Benefit</vt:lpstr>
      <vt:lpstr>Best Practices #2: Custom Holdings</vt:lpstr>
      <vt:lpstr>Best Practices #3: ALIAS</vt:lpstr>
      <vt:lpstr>Best Practices #4: Odyssey Trusted Sender</vt:lpstr>
      <vt:lpstr>Best Practices #5: Holdings Maintenance</vt:lpstr>
      <vt:lpstr>Best Practices #6: Article converters &amp; Odyssey Helper</vt:lpstr>
      <vt:lpstr>Best Practices #6: Article converters &amp; Odyssey Helper</vt:lpstr>
      <vt:lpstr>Best Practices #7: Change Inefficient Workflow Patterns</vt:lpstr>
      <vt:lpstr>Best Practices #8: Active Participant in Best Practices</vt:lpstr>
      <vt:lpstr>Best Practices</vt:lpstr>
      <vt:lpstr>Best Practices</vt:lpstr>
      <vt:lpstr>Slide 23</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Cyril Oberlander</dc:creator>
  <cp:lastModifiedBy>Cyril Oberlander</cp:lastModifiedBy>
  <cp:revision>31</cp:revision>
  <dcterms:created xsi:type="dcterms:W3CDTF">2009-07-31T02:13:04Z</dcterms:created>
  <dcterms:modified xsi:type="dcterms:W3CDTF">2009-08-26T19:51:33Z</dcterms:modified>
</cp:coreProperties>
</file>